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ppeneer, N. (Naomi)" initials="ON(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nl-NL" sz="4400" b="0" strike="noStrike" spc="-1">
                <a:solidFill>
                  <a:srgbClr val="000000"/>
                </a:solidFill>
                <a:latin typeface="Calibri"/>
              </a:rPr>
              <a:t>Klik om de dia te verplaatsen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Klik om het formaat van de notities te bewerken</a:t>
            </a: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&lt;koptekst&gt;</a:t>
            </a:r>
          </a:p>
        </p:txBody>
      </p:sp>
      <p:sp>
        <p:nvSpPr>
          <p:cNvPr id="91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&lt;datum/tijd&gt;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93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A575CC47-C549-4169-B001-D1E6CCAD9107}" type="slidenum">
              <a:rPr lang="nl-NL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nl-NL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76F01E4C-C13E-4AD4-9F96-C21FDBCC05CF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84F91FD6-3FA4-4E5E-A464-36D1ADCFB7FA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38C9D28C-3B24-4784-8F69-01EEECBADD06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Deze slide wordt rustig doorgenomen met veel verwijzing naar zelfstandig naamwoorden en hoe dit verbonden wordt met het persoonlijk voornaamwoord (mannelijk &amp; meervoud).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1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ADC2B51-6F7B-4F09-85F0-8B7C0C775DED}" type="slidenum">
              <a:rPr lang="en-NL" sz="1200" b="0" strike="noStrike" spc="-1">
                <a:solidFill>
                  <a:srgbClr val="000000"/>
                </a:solidFill>
                <a:latin typeface="Calibri"/>
              </a:rPr>
              <a:t>7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Deze slide wordt rustig doorgenomen met veel verwijzing naar zelfstandig naamwoorden en hoe dit verbonden wordt met het persoonlijk voornaamwoord (mannelijk &amp; meervoud).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en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CCB4F87-6311-4428-9F23-4244F2852FE3}" type="slidenum">
              <a:rPr lang="en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8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NL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AD8E6EE-85D9-4BFB-AA1F-886457ACA2F6}" type="slidenum">
              <a:rPr lang="en-NL" sz="1200" b="0" strike="noStrike" spc="-1">
                <a:solidFill>
                  <a:srgbClr val="000000"/>
                </a:solidFill>
                <a:latin typeface="Calibri"/>
              </a:rPr>
              <a:t>10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6F157C1C-D3D7-40D0-B5DC-97D492DCD4F7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15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  <a:ln w="0">
            <a:noFill/>
          </a:ln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59BB044E-8364-48C8-9AD3-58599109A2AC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16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A2D7ECC-3793-4332-9283-6C92511B9C30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BFDF950-B306-440A-94A9-4C15EBD90A18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5D3718D-FC97-499B-AB1B-4DFA3CEE2E59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BEDEECA-D912-4F63-8EFD-A397C6C76720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0F92012-A8A6-4868-996B-FFF5C4E26B7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4BA9110-D6FC-4B91-B163-546329938D0F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05F0921-0E7D-43CE-BFF1-D6F14F45FEFF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D8FD22B-8D9E-46D2-8FB3-82063B19E4DE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C9CC71C-6417-48D3-AEE4-356669FC7238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6102FC4-6F0B-47BA-B902-B381981E60AE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40062D6-1D93-4475-89A3-02D001B5B46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B7A1512-0586-46DE-B354-12C8251B00E7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B3680B0-8A53-49E9-B65C-BE651C865CC0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91D1825-622A-438B-BF0D-730D429DE027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0E2141-E1DE-4018-A3CC-F7B05E8F1B19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FF02031-F5AE-474C-97D5-8A7A25C20809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5E5B083-F56A-4282-B6B2-34B75883067A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2F21951-3FA0-4A09-9DE2-509D8010B0D5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CE00F39-FFBE-4AAA-94E6-34BB44327A37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06CC86D-3CAB-469B-8064-61A827484E48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09A1CCB-ED74-46C2-9507-12D3E8802A53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0C3D47-CD35-4434-B8AD-EFA2C8CBCAC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5E77ADC-9496-4544-8410-04F9BB11BA9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26A4F96-E2D4-4D4C-AA05-83307898F04A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hidden="1"/>
          <p:cNvSpPr/>
          <p:nvPr/>
        </p:nvSpPr>
        <p:spPr>
          <a:xfrm>
            <a:off x="0" y="0"/>
            <a:ext cx="885240" cy="6857280"/>
          </a:xfrm>
          <a:custGeom>
            <a:avLst/>
            <a:gdLst>
              <a:gd name="textAreaLeft" fmla="*/ 0 w 885240"/>
              <a:gd name="textAreaRight" fmla="*/ 885960 w 885240"/>
              <a:gd name="textAreaTop" fmla="*/ 0 h 6857280"/>
              <a:gd name="textAreaBottom" fmla="*/ 6858000 h 685728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0" name="Rectangle 11" hidden="1"/>
          <p:cNvSpPr/>
          <p:nvPr/>
        </p:nvSpPr>
        <p:spPr>
          <a:xfrm>
            <a:off x="11908440" y="0"/>
            <a:ext cx="28260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2" name="Freeform 6"/>
          <p:cNvSpPr/>
          <p:nvPr/>
        </p:nvSpPr>
        <p:spPr>
          <a:xfrm>
            <a:off x="3557160" y="631080"/>
            <a:ext cx="5234760" cy="5228640"/>
          </a:xfrm>
          <a:custGeom>
            <a:avLst/>
            <a:gdLst>
              <a:gd name="textAreaLeft" fmla="*/ 0 w 5234760"/>
              <a:gd name="textAreaRight" fmla="*/ 5235480 w 5234760"/>
              <a:gd name="textAreaTop" fmla="*/ 0 h 5228640"/>
              <a:gd name="textAreaBottom" fmla="*/ 5229360 h 5228640"/>
            </a:gdLst>
            <a:ahLst/>
            <a:cxnLst/>
            <a:rect l="textAreaLeft" t="textAreaTop" r="textAreaRight" b="textAreaBottom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" name="Rectangle 12"/>
          <p:cNvSpPr/>
          <p:nvPr/>
        </p:nvSpPr>
        <p:spPr>
          <a:xfrm>
            <a:off x="0" y="0"/>
            <a:ext cx="282600" cy="6857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Klik om de opmaak van de titeltekst te bewerken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180320" y="6375600"/>
            <a:ext cx="411408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9067320" y="6375600"/>
            <a:ext cx="232884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62EF668-55A9-49AC-AC95-44965E1A92FD}" type="slidenum">
              <a: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‹nr.›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dt" idx="3"/>
          </p:nvPr>
        </p:nvSpPr>
        <p:spPr>
          <a:xfrm>
            <a:off x="1078560" y="6375600"/>
            <a:ext cx="2328840" cy="347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&lt;datum/tijd&gt;</a:t>
            </a: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</a:rPr>
              <a:t>Klik om de opmaak van de overzichtstekst te bewerken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Tweede overzichtsniveau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Derde overzichtsniveau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Vierde overzichtsniveau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Vijfde overzichtsniveau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Zesde overzichtsniveau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6"/>
          <p:cNvSpPr/>
          <p:nvPr/>
        </p:nvSpPr>
        <p:spPr>
          <a:xfrm>
            <a:off x="0" y="0"/>
            <a:ext cx="885240" cy="6857280"/>
          </a:xfrm>
          <a:custGeom>
            <a:avLst/>
            <a:gdLst>
              <a:gd name="textAreaLeft" fmla="*/ 0 w 885240"/>
              <a:gd name="textAreaRight" fmla="*/ 885960 w 885240"/>
              <a:gd name="textAreaTop" fmla="*/ 0 h 6857280"/>
              <a:gd name="textAreaBottom" fmla="*/ 6858000 h 685728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46" name="Rectangle 11"/>
          <p:cNvSpPr/>
          <p:nvPr/>
        </p:nvSpPr>
        <p:spPr>
          <a:xfrm>
            <a:off x="11908440" y="0"/>
            <a:ext cx="28260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nl-NL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ftr" idx="4"/>
          </p:nvPr>
        </p:nvSpPr>
        <p:spPr>
          <a:xfrm>
            <a:off x="4038480" y="6375600"/>
            <a:ext cx="411408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sldNum" idx="5"/>
          </p:nvPr>
        </p:nvSpPr>
        <p:spPr>
          <a:xfrm>
            <a:off x="8610480" y="6375600"/>
            <a:ext cx="28188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7B76C5D-A03A-46C1-8BC1-026FCB435255}" type="slidenum">
              <a:rPr lang="en-US" sz="1200" b="0" strike="noStrike" spc="-1">
                <a:solidFill>
                  <a:srgbClr val="595959"/>
                </a:solidFill>
                <a:latin typeface="Gill Sans MT"/>
              </a:rPr>
              <a:t>‹nr.›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6"/>
          </p:nvPr>
        </p:nvSpPr>
        <p:spPr>
          <a:xfrm>
            <a:off x="1251720" y="6375600"/>
            <a:ext cx="2328840" cy="347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&lt;datum/tijd&gt;</a:t>
            </a:r>
          </a:p>
        </p:txBody>
      </p:sp>
      <p:sp>
        <p:nvSpPr>
          <p:cNvPr id="5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nl-NL" sz="4400" b="0" strike="noStrike" spc="-1">
                <a:solidFill>
                  <a:srgbClr val="000000"/>
                </a:solidFill>
                <a:latin typeface="Calibri"/>
              </a:rPr>
              <a:t>Klik om de opmaak van de titeltekst te bewerken</a:t>
            </a: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</a:rPr>
              <a:t>Klik om de opmaak van de overzichtstekst te bewerken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Tweede overzichtsniveau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Derde overzichtsniveau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Vierde overzichtsniveau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Vijfde overzichtsniveau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Zesde overzichtsniveau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tchthememory.com/dutchcognategame" TargetMode="External"/><Relationship Id="rId2" Type="http://schemas.openxmlformats.org/officeDocument/2006/relationships/hyperlink" Target="https://matchthememory.com/_arabischcognatenspel_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matchthememory.com/turkishcognategam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600" cy="439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nl-NL" sz="10000" b="0" strike="noStrike" cap="all" spc="795">
                <a:solidFill>
                  <a:srgbClr val="171312"/>
                </a:solidFill>
                <a:latin typeface="Impact"/>
              </a:rPr>
              <a:t>CodeTaal</a:t>
            </a:r>
            <a:endParaRPr lang="nl-NL" sz="10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2215080" y="5979240"/>
            <a:ext cx="8044560" cy="74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000" b="1" strike="noStrike" cap="all" spc="395">
                <a:solidFill>
                  <a:srgbClr val="171312"/>
                </a:solidFill>
                <a:latin typeface="Gill Sans MT"/>
              </a:rPr>
              <a:t>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2090160" y="6027120"/>
            <a:ext cx="87624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Hoe verander je zelfstandig naamwoord naar persoonlijk voornaamwoord?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Nabespreking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87" name="Table 13"/>
          <p:cNvGraphicFramePr/>
          <p:nvPr/>
        </p:nvGraphicFramePr>
        <p:xfrm>
          <a:off x="1251000" y="2286000"/>
          <a:ext cx="10178640" cy="2595600"/>
        </p:xfrm>
        <a:graphic>
          <a:graphicData uri="http://schemas.openxmlformats.org/drawingml/2006/table">
            <a:tbl>
              <a:tblPr/>
              <a:tblGrid>
                <a:gridCol w="203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NL" sz="1800" b="1" strike="noStrike" spc="-1">
                        <a:solidFill>
                          <a:schemeClr val="lt1"/>
                        </a:solidFill>
                        <a:latin typeface="Gill Sans M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Nederlands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Turks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Arabisch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Engels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1e EV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Ik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Ben 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Anti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I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2e EV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Jij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Sen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Ənte / ənti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You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3e EV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Hij / Zij / Het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O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Huwwe / Hiyye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He / She / It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1e MV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Wij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Biz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Nəhna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We 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2e MV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Jullie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Siz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Əntu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They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GB" sz="16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3e MV</a:t>
                      </a:r>
                      <a:endParaRPr lang="nl-NL" sz="16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Zij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Onlar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Hənne 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You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8" name="TextBox 13"/>
          <p:cNvSpPr/>
          <p:nvPr/>
        </p:nvSpPr>
        <p:spPr>
          <a:xfrm>
            <a:off x="1328400" y="5187960"/>
            <a:ext cx="101008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In elke taal heb je een mooi rijtje, maar welke lijken het meeste op elkaar?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Oval 14"/>
          <p:cNvSpPr/>
          <p:nvPr/>
        </p:nvSpPr>
        <p:spPr>
          <a:xfrm>
            <a:off x="3187800" y="2031840"/>
            <a:ext cx="2158200" cy="3155400"/>
          </a:xfrm>
          <a:prstGeom prst="ellipse">
            <a:avLst/>
          </a:prstGeom>
          <a:noFill/>
          <a:ln w="57150">
            <a:solidFill>
              <a:srgbClr val="53AE6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accent1"/>
              </a:solidFill>
              <a:latin typeface="Gill Sans MT"/>
              <a:ea typeface="DejaVu Sans"/>
            </a:endParaRPr>
          </a:p>
        </p:txBody>
      </p:sp>
      <p:sp>
        <p:nvSpPr>
          <p:cNvPr id="190" name="Oval 15"/>
          <p:cNvSpPr/>
          <p:nvPr/>
        </p:nvSpPr>
        <p:spPr>
          <a:xfrm>
            <a:off x="9271080" y="2002680"/>
            <a:ext cx="2158200" cy="3155400"/>
          </a:xfrm>
          <a:prstGeom prst="ellipse">
            <a:avLst/>
          </a:prstGeom>
          <a:noFill/>
          <a:ln w="57150">
            <a:solidFill>
              <a:srgbClr val="53AE6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accent1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hthoek 3"/>
          <p:cNvSpPr/>
          <p:nvPr/>
        </p:nvSpPr>
        <p:spPr>
          <a:xfrm>
            <a:off x="1409760" y="3065760"/>
            <a:ext cx="4300920" cy="125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Oefenen: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Arrow: Right 3"/>
          <p:cNvSpPr/>
          <p:nvPr/>
        </p:nvSpPr>
        <p:spPr>
          <a:xfrm>
            <a:off x="4523760" y="2286000"/>
            <a:ext cx="769320" cy="4903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94" name="TextBox 5"/>
          <p:cNvSpPr/>
          <p:nvPr/>
        </p:nvSpPr>
        <p:spPr>
          <a:xfrm>
            <a:off x="6959160" y="2286000"/>
            <a:ext cx="10483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Zij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Rechthoek 3"/>
          <p:cNvSpPr/>
          <p:nvPr/>
        </p:nvSpPr>
        <p:spPr>
          <a:xfrm>
            <a:off x="6340680" y="3066840"/>
            <a:ext cx="2839320" cy="1251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196" name="Afbeelding 17"/>
          <p:cNvPicPr/>
          <p:nvPr/>
        </p:nvPicPr>
        <p:blipFill>
          <a:blip r:embed="rId2"/>
          <a:stretch/>
        </p:blipFill>
        <p:spPr>
          <a:xfrm>
            <a:off x="6959160" y="335376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197" name="Rechthoek 45"/>
          <p:cNvSpPr/>
          <p:nvPr/>
        </p:nvSpPr>
        <p:spPr>
          <a:xfrm>
            <a:off x="3011040" y="335376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98" name="Rechthoek 45"/>
          <p:cNvSpPr/>
          <p:nvPr/>
        </p:nvSpPr>
        <p:spPr>
          <a:xfrm>
            <a:off x="1563480" y="335376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99" name="Rechthoek 45"/>
          <p:cNvSpPr/>
          <p:nvPr/>
        </p:nvSpPr>
        <p:spPr>
          <a:xfrm>
            <a:off x="4458600" y="335376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Sanne, Marianne en Henk			____________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           ,                   &amp;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hthoek 3"/>
          <p:cNvSpPr/>
          <p:nvPr/>
        </p:nvSpPr>
        <p:spPr>
          <a:xfrm>
            <a:off x="1409760" y="3065760"/>
            <a:ext cx="2387880" cy="125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Oefenen: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Arrow: Right 3"/>
          <p:cNvSpPr/>
          <p:nvPr/>
        </p:nvSpPr>
        <p:spPr>
          <a:xfrm>
            <a:off x="4523760" y="2286000"/>
            <a:ext cx="769320" cy="4903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04" name="TextBox 5"/>
          <p:cNvSpPr/>
          <p:nvPr/>
        </p:nvSpPr>
        <p:spPr>
          <a:xfrm>
            <a:off x="6959160" y="2286000"/>
            <a:ext cx="10483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Hij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Rechthoek 3"/>
          <p:cNvSpPr/>
          <p:nvPr/>
        </p:nvSpPr>
        <p:spPr>
          <a:xfrm>
            <a:off x="6340680" y="3066840"/>
            <a:ext cx="2839320" cy="1251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206" name="Afbeelding 17"/>
          <p:cNvPicPr/>
          <p:nvPr/>
        </p:nvPicPr>
        <p:blipFill>
          <a:blip r:embed="rId2"/>
          <a:stretch/>
        </p:blipFill>
        <p:spPr>
          <a:xfrm>
            <a:off x="6959160" y="335376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207" name="Rechthoek 45"/>
          <p:cNvSpPr/>
          <p:nvPr/>
        </p:nvSpPr>
        <p:spPr>
          <a:xfrm>
            <a:off x="2319480" y="333612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08" name="Rechthoek 11"/>
          <p:cNvSpPr/>
          <p:nvPr/>
        </p:nvSpPr>
        <p:spPr>
          <a:xfrm>
            <a:off x="1678320" y="3336120"/>
            <a:ext cx="36432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 dirty="0">
                <a:solidFill>
                  <a:srgbClr val="595959"/>
                </a:solidFill>
                <a:latin typeface="Gill Sans MT"/>
              </a:rPr>
              <a:t>De </a:t>
            </a:r>
            <a:r>
              <a:rPr lang="en-GB" sz="2000" b="0" strike="noStrike" spc="-1" dirty="0" err="1">
                <a:solidFill>
                  <a:srgbClr val="595959"/>
                </a:solidFill>
                <a:latin typeface="Gill Sans MT"/>
              </a:rPr>
              <a:t>kangoeroe</a:t>
            </a:r>
            <a:r>
              <a:rPr lang="en-GB" sz="2000" b="0" strike="noStrike" spc="-1" dirty="0">
                <a:solidFill>
                  <a:srgbClr val="595959"/>
                </a:solidFill>
                <a:latin typeface="Gill Sans MT"/>
              </a:rPr>
              <a:t> (</a:t>
            </a:r>
            <a:r>
              <a:rPr lang="en-GB" sz="2000" b="0" strike="noStrike" spc="-1" dirty="0" err="1">
                <a:solidFill>
                  <a:srgbClr val="595959"/>
                </a:solidFill>
                <a:latin typeface="Gill Sans MT"/>
              </a:rPr>
              <a:t>mannelijk</a:t>
            </a:r>
            <a:r>
              <a:rPr lang="en-GB" sz="2000" b="0" strike="noStrike" spc="-1" dirty="0">
                <a:solidFill>
                  <a:srgbClr val="595959"/>
                </a:solidFill>
                <a:latin typeface="Gill Sans MT"/>
              </a:rPr>
              <a:t>)			____________ 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 dirty="0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The girl (vrouwelijk)				____________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Rechthoek 3"/>
          <p:cNvSpPr/>
          <p:nvPr/>
        </p:nvSpPr>
        <p:spPr>
          <a:xfrm>
            <a:off x="1409760" y="3065760"/>
            <a:ext cx="2387880" cy="125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Oefenen: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Arrow: Right 3"/>
          <p:cNvSpPr/>
          <p:nvPr/>
        </p:nvSpPr>
        <p:spPr>
          <a:xfrm>
            <a:off x="4523760" y="2286000"/>
            <a:ext cx="769320" cy="4903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14" name="TextBox 5"/>
          <p:cNvSpPr/>
          <p:nvPr/>
        </p:nvSpPr>
        <p:spPr>
          <a:xfrm>
            <a:off x="6959160" y="2286000"/>
            <a:ext cx="10483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She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Rechthoek 3"/>
          <p:cNvSpPr/>
          <p:nvPr/>
        </p:nvSpPr>
        <p:spPr>
          <a:xfrm>
            <a:off x="6340680" y="3066840"/>
            <a:ext cx="2839320" cy="1251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216" name="Afbeelding 17"/>
          <p:cNvPicPr/>
          <p:nvPr/>
        </p:nvPicPr>
        <p:blipFill>
          <a:blip r:embed="rId2"/>
          <a:stretch/>
        </p:blipFill>
        <p:spPr>
          <a:xfrm>
            <a:off x="6959160" y="335376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217" name="Rechthoek 45"/>
          <p:cNvSpPr/>
          <p:nvPr/>
        </p:nvSpPr>
        <p:spPr>
          <a:xfrm>
            <a:off x="2319480" y="333612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18" name="Rechthoek 11"/>
          <p:cNvSpPr/>
          <p:nvPr/>
        </p:nvSpPr>
        <p:spPr>
          <a:xfrm>
            <a:off x="1678320" y="3336120"/>
            <a:ext cx="36432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The students 				           ____________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         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Rechthoek 3"/>
          <p:cNvSpPr/>
          <p:nvPr/>
        </p:nvSpPr>
        <p:spPr>
          <a:xfrm>
            <a:off x="1409760" y="3065760"/>
            <a:ext cx="2681280" cy="125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Oefenen: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" name="Arrow: Right 3"/>
          <p:cNvSpPr/>
          <p:nvPr/>
        </p:nvSpPr>
        <p:spPr>
          <a:xfrm>
            <a:off x="4523760" y="2286000"/>
            <a:ext cx="769320" cy="4903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223" name="TextBox 5"/>
          <p:cNvSpPr/>
          <p:nvPr/>
        </p:nvSpPr>
        <p:spPr>
          <a:xfrm>
            <a:off x="6959160" y="2286000"/>
            <a:ext cx="10483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They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Rechthoek 3"/>
          <p:cNvSpPr/>
          <p:nvPr/>
        </p:nvSpPr>
        <p:spPr>
          <a:xfrm>
            <a:off x="6340680" y="3066840"/>
            <a:ext cx="2839320" cy="1251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225" name="Afbeelding 17"/>
          <p:cNvPicPr/>
          <p:nvPr/>
        </p:nvPicPr>
        <p:blipFill>
          <a:blip r:embed="rId2"/>
          <a:stretch/>
        </p:blipFill>
        <p:spPr>
          <a:xfrm>
            <a:off x="6959160" y="335376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226" name="Rechthoek 45"/>
          <p:cNvSpPr/>
          <p:nvPr/>
        </p:nvSpPr>
        <p:spPr>
          <a:xfrm>
            <a:off x="2319480" y="3336120"/>
            <a:ext cx="10728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27" name="Rechthoek 11"/>
          <p:cNvSpPr/>
          <p:nvPr/>
        </p:nvSpPr>
        <p:spPr>
          <a:xfrm>
            <a:off x="1678320" y="3336120"/>
            <a:ext cx="36432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28" name="Ovaal 11"/>
          <p:cNvSpPr/>
          <p:nvPr/>
        </p:nvSpPr>
        <p:spPr>
          <a:xfrm>
            <a:off x="3225600" y="3489120"/>
            <a:ext cx="343800" cy="67608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24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Tekstvak 4"/>
          <p:cNvSpPr/>
          <p:nvPr/>
        </p:nvSpPr>
        <p:spPr>
          <a:xfrm>
            <a:off x="5019840" y="1532160"/>
            <a:ext cx="31060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31" name="Rechthoek 5"/>
          <p:cNvSpPr/>
          <p:nvPr/>
        </p:nvSpPr>
        <p:spPr>
          <a:xfrm>
            <a:off x="2721600" y="2305080"/>
            <a:ext cx="7841520" cy="101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32" name="Tekstvak 10"/>
          <p:cNvSpPr/>
          <p:nvPr/>
        </p:nvSpPr>
        <p:spPr>
          <a:xfrm>
            <a:off x="5108040" y="4431960"/>
            <a:ext cx="29296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33" name="Pijl: omlaag 11"/>
          <p:cNvSpPr/>
          <p:nvPr/>
        </p:nvSpPr>
        <p:spPr>
          <a:xfrm>
            <a:off x="5970240" y="3613680"/>
            <a:ext cx="321480" cy="5392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34" name="Rechthoek 12"/>
          <p:cNvSpPr/>
          <p:nvPr/>
        </p:nvSpPr>
        <p:spPr>
          <a:xfrm>
            <a:off x="2732760" y="5276880"/>
            <a:ext cx="7749360" cy="97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35" name="Tekstvak 3"/>
          <p:cNvSpPr/>
          <p:nvPr/>
        </p:nvSpPr>
        <p:spPr>
          <a:xfrm>
            <a:off x="2779560" y="4399200"/>
            <a:ext cx="770292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He 					eat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s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leaf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6" name="Tekstvak 6"/>
          <p:cNvSpPr/>
          <p:nvPr/>
        </p:nvSpPr>
        <p:spPr>
          <a:xfrm>
            <a:off x="2732760" y="1505880"/>
            <a:ext cx="781884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giraffe 		eat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s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leaf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7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238" name="Rechthoek 23"/>
          <p:cNvSpPr/>
          <p:nvPr/>
        </p:nvSpPr>
        <p:spPr>
          <a:xfrm>
            <a:off x="3414960" y="24678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39" name="Rechthoek 24"/>
          <p:cNvSpPr/>
          <p:nvPr/>
        </p:nvSpPr>
        <p:spPr>
          <a:xfrm>
            <a:off x="2959200" y="24678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40" name="Rechthoek 23"/>
          <p:cNvSpPr/>
          <p:nvPr/>
        </p:nvSpPr>
        <p:spPr>
          <a:xfrm>
            <a:off x="7934760" y="249696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41" name="Rechthoek 24"/>
          <p:cNvSpPr/>
          <p:nvPr/>
        </p:nvSpPr>
        <p:spPr>
          <a:xfrm>
            <a:off x="7479000" y="249696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42" name="Rechthoek 23"/>
          <p:cNvSpPr/>
          <p:nvPr/>
        </p:nvSpPr>
        <p:spPr>
          <a:xfrm>
            <a:off x="7934760" y="54414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43" name="Rechthoek 24"/>
          <p:cNvSpPr/>
          <p:nvPr/>
        </p:nvSpPr>
        <p:spPr>
          <a:xfrm>
            <a:off x="7479000" y="54414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244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245" name="Gelijkbenige driehoek 16"/>
          <p:cNvSpPr/>
          <p:nvPr/>
        </p:nvSpPr>
        <p:spPr>
          <a:xfrm>
            <a:off x="5959800" y="5652000"/>
            <a:ext cx="622080" cy="53928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46" name="Gelijkbenige driehoek 16"/>
          <p:cNvSpPr/>
          <p:nvPr/>
        </p:nvSpPr>
        <p:spPr>
          <a:xfrm>
            <a:off x="5959800" y="2610360"/>
            <a:ext cx="622080" cy="53928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247" name="Afbeelding 17"/>
          <p:cNvPicPr/>
          <p:nvPr/>
        </p:nvPicPr>
        <p:blipFill>
          <a:blip r:embed="rId4"/>
          <a:stretch/>
        </p:blipFill>
        <p:spPr>
          <a:xfrm>
            <a:off x="2959200" y="5441400"/>
            <a:ext cx="712800" cy="676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24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Tekstvak 4"/>
          <p:cNvSpPr/>
          <p:nvPr/>
        </p:nvSpPr>
        <p:spPr>
          <a:xfrm>
            <a:off x="5019840" y="1532160"/>
            <a:ext cx="31060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50" name="Rechthoek 5"/>
          <p:cNvSpPr/>
          <p:nvPr/>
        </p:nvSpPr>
        <p:spPr>
          <a:xfrm>
            <a:off x="2721600" y="2305080"/>
            <a:ext cx="7841520" cy="101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51" name="Tekstvak 10"/>
          <p:cNvSpPr/>
          <p:nvPr/>
        </p:nvSpPr>
        <p:spPr>
          <a:xfrm>
            <a:off x="5108040" y="4431960"/>
            <a:ext cx="29296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52" name="Pijl: omlaag 11"/>
          <p:cNvSpPr/>
          <p:nvPr/>
        </p:nvSpPr>
        <p:spPr>
          <a:xfrm>
            <a:off x="5970240" y="3613680"/>
            <a:ext cx="321480" cy="5392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53" name="Rechthoek 12"/>
          <p:cNvSpPr/>
          <p:nvPr/>
        </p:nvSpPr>
        <p:spPr>
          <a:xfrm>
            <a:off x="2732760" y="5276880"/>
            <a:ext cx="7749360" cy="97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254" name="Tekstvak 3"/>
          <p:cNvSpPr/>
          <p:nvPr/>
        </p:nvSpPr>
        <p:spPr>
          <a:xfrm>
            <a:off x="2779560" y="4399200"/>
            <a:ext cx="770292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They				eat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      		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leaf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Tekstvak 6"/>
          <p:cNvSpPr/>
          <p:nvPr/>
        </p:nvSpPr>
        <p:spPr>
          <a:xfrm>
            <a:off x="2732760" y="1505880"/>
            <a:ext cx="781884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giraffe</a:t>
            </a:r>
            <a:r>
              <a:rPr lang="nl-NL" sz="3600" b="0" strike="noStrike" spc="-1">
                <a:solidFill>
                  <a:schemeClr val="accent1"/>
                </a:solidFill>
                <a:latin typeface="Gill Sans MT"/>
                <a:ea typeface="DejaVu Sans"/>
              </a:rPr>
              <a:t>s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		eat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      		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the leaf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6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257" name="Rechthoek 23"/>
          <p:cNvSpPr/>
          <p:nvPr/>
        </p:nvSpPr>
        <p:spPr>
          <a:xfrm>
            <a:off x="3414960" y="24678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58" name="Rechthoek 24"/>
          <p:cNvSpPr/>
          <p:nvPr/>
        </p:nvSpPr>
        <p:spPr>
          <a:xfrm>
            <a:off x="2959200" y="24678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59" name="Rechthoek 23"/>
          <p:cNvSpPr/>
          <p:nvPr/>
        </p:nvSpPr>
        <p:spPr>
          <a:xfrm>
            <a:off x="7934760" y="249696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60" name="Rechthoek 24"/>
          <p:cNvSpPr/>
          <p:nvPr/>
        </p:nvSpPr>
        <p:spPr>
          <a:xfrm>
            <a:off x="7479000" y="249696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61" name="Rechthoek 23"/>
          <p:cNvSpPr/>
          <p:nvPr/>
        </p:nvSpPr>
        <p:spPr>
          <a:xfrm>
            <a:off x="7934760" y="54414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262" name="Rechthoek 24"/>
          <p:cNvSpPr/>
          <p:nvPr/>
        </p:nvSpPr>
        <p:spPr>
          <a:xfrm>
            <a:off x="7479000" y="54414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263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080" cy="676080"/>
          </a:xfrm>
          <a:prstGeom prst="rect">
            <a:avLst/>
          </a:prstGeom>
          <a:ln w="0">
            <a:noFill/>
          </a:ln>
        </p:spPr>
      </p:pic>
      <p:pic>
        <p:nvPicPr>
          <p:cNvPr id="264" name="Afbeelding 17"/>
          <p:cNvPicPr/>
          <p:nvPr/>
        </p:nvPicPr>
        <p:blipFill>
          <a:blip r:embed="rId4"/>
          <a:stretch/>
        </p:blipFill>
        <p:spPr>
          <a:xfrm>
            <a:off x="2959200" y="544140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265" name="Ovaal 11"/>
          <p:cNvSpPr/>
          <p:nvPr/>
        </p:nvSpPr>
        <p:spPr>
          <a:xfrm>
            <a:off x="4404240" y="2610360"/>
            <a:ext cx="343800" cy="67608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Individueel oefenen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Gebruik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 je tablet of laptop om 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zelf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 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te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 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puzzelen</a:t>
            </a:r>
            <a:r>
              <a:rPr lang="en-GB" sz="2400" b="0" u="sng" strike="noStrike" spc="-1">
                <a:solidFill>
                  <a:srgbClr val="81B5A8"/>
                </a:solidFill>
                <a:uFillTx/>
                <a:latin typeface="Gill Sans MT"/>
                <a:ea typeface="Times New Roman"/>
                <a:hlinkClick r:id="rId2"/>
              </a:rPr>
              <a:t> in de app:</a:t>
            </a: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400" b="0" strike="noStrike" spc="-1">
                <a:solidFill>
                  <a:srgbClr val="000000"/>
                </a:solidFill>
                <a:latin typeface="Gill Sans MT"/>
                <a:ea typeface="Times New Roman"/>
              </a:rPr>
              <a:t>Ga naar </a:t>
            </a:r>
            <a:r>
              <a:rPr lang="nl-NL" sz="2400" b="0" u="sng" strike="noStrike" spc="-1">
                <a:solidFill>
                  <a:srgbClr val="81B5A8"/>
                </a:solidFill>
                <a:uFillTx/>
                <a:latin typeface="Calibri"/>
                <a:ea typeface="Times New Roman"/>
                <a:hlinkClick r:id="rId3"/>
              </a:rPr>
              <a:t>www.uu.nl/codetaal</a:t>
            </a: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400" b="0" strike="noStrike" spc="-1">
                <a:solidFill>
                  <a:srgbClr val="000000"/>
                </a:solidFill>
                <a:latin typeface="Gill Sans MT"/>
                <a:ea typeface="Times New Roman"/>
              </a:rPr>
              <a:t>Klik op “Lessen voor voortgezet onderwijs” en dan op </a:t>
            </a:r>
            <a:r>
              <a:rPr lang="en-GB" sz="2400" b="0" strike="noStrike" spc="-1">
                <a:solidFill>
                  <a:srgbClr val="000000"/>
                </a:solidFill>
                <a:latin typeface="Gill Sans MT"/>
                <a:ea typeface="Times New Roman"/>
              </a:rPr>
              <a:t>“Personal pronouns”</a:t>
            </a: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Question of the day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000000"/>
                </a:solidFill>
                <a:latin typeface="Gill Sans MT"/>
              </a:rPr>
              <a:t>Hoe verander je zelfstandig naamwoord naar persoonlijk voornaamwoord?</a:t>
            </a: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000000"/>
                </a:solidFill>
                <a:latin typeface="Gill Sans MT"/>
              </a:rPr>
              <a:t>Volgende keer: werkwoord </a:t>
            </a:r>
            <a:r>
              <a:rPr lang="en-GB" sz="2400" b="0" i="1" strike="noStrike" spc="-1">
                <a:solidFill>
                  <a:srgbClr val="000000"/>
                </a:solidFill>
                <a:latin typeface="Gill Sans MT"/>
              </a:rPr>
              <a:t>zijn</a:t>
            </a:r>
            <a:endParaRPr lang="nl-NL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Memory game!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743040" lvl="1" indent="-285840">
              <a:lnSpc>
                <a:spcPct val="107000"/>
              </a:lnSpc>
              <a:spcBef>
                <a:spcPts val="700"/>
              </a:spcBef>
              <a:buClr>
                <a:srgbClr val="171312"/>
              </a:buClr>
              <a:buFont typeface="Courier New"/>
              <a:buChar char="o"/>
            </a:pPr>
            <a:r>
              <a:rPr lang="en-US" sz="1800" b="0" u="sng" strike="noStrike" spc="-1">
                <a:solidFill>
                  <a:srgbClr val="81B5A8"/>
                </a:solidFill>
                <a:uFillTx/>
                <a:latin typeface="Times New Roman"/>
                <a:ea typeface="Calibri"/>
                <a:hlinkClick r:id="rId2"/>
              </a:rPr>
              <a:t>https://matchthememory.com/_arabischcognatenspel_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840">
              <a:lnSpc>
                <a:spcPct val="107000"/>
              </a:lnSpc>
              <a:spcBef>
                <a:spcPts val="700"/>
              </a:spcBef>
              <a:buClr>
                <a:srgbClr val="171312"/>
              </a:buClr>
              <a:buFont typeface="Courier New"/>
              <a:buChar char="o"/>
            </a:pPr>
            <a:r>
              <a:rPr lang="en-US" sz="1800" b="0" u="sng" strike="noStrike" spc="-1">
                <a:solidFill>
                  <a:srgbClr val="81B5A8"/>
                </a:solidFill>
                <a:uFillTx/>
                <a:latin typeface="Times New Roman"/>
                <a:ea typeface="Calibri"/>
                <a:hlinkClick r:id="rId3"/>
              </a:rPr>
              <a:t>https://matchthememory.com/dutchcognategame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840">
              <a:lnSpc>
                <a:spcPct val="107000"/>
              </a:lnSpc>
              <a:spcBef>
                <a:spcPts val="700"/>
              </a:spcBef>
              <a:buClr>
                <a:srgbClr val="171312"/>
              </a:buClr>
              <a:buFont typeface="Courier New"/>
              <a:buChar char="o"/>
            </a:pPr>
            <a:r>
              <a:rPr lang="en-US" sz="1800" b="0" u="sng" strike="noStrike" spc="-1">
                <a:solidFill>
                  <a:srgbClr val="81B5A8"/>
                </a:solidFill>
                <a:uFillTx/>
                <a:latin typeface="Times New Roman"/>
                <a:ea typeface="Calibri"/>
                <a:hlinkClick r:id="rId4"/>
              </a:rPr>
              <a:t>https://matchthememory.com/turkishcognategame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Vorige keer: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In verschillende talen komt een lidwoord </a:t>
            </a:r>
            <a:r>
              <a:rPr lang="en-GB" sz="2000" b="1" strike="noStrike" spc="-1">
                <a:solidFill>
                  <a:srgbClr val="595959"/>
                </a:solidFill>
                <a:latin typeface="Gill Sans MT"/>
              </a:rPr>
              <a:t>voor / achter </a:t>
            </a: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het zelfstandig naamwoord.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Oval 3"/>
          <p:cNvSpPr/>
          <p:nvPr/>
        </p:nvSpPr>
        <p:spPr>
          <a:xfrm>
            <a:off x="5613480" y="2286000"/>
            <a:ext cx="964440" cy="487080"/>
          </a:xfrm>
          <a:prstGeom prst="ellipse">
            <a:avLst/>
          </a:prstGeom>
          <a:noFill/>
          <a:ln w="38100">
            <a:solidFill>
              <a:srgbClr val="53AE6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accent1"/>
              </a:solidFill>
              <a:latin typeface="Gill Sans MT"/>
              <a:ea typeface="DejaVu Sans"/>
            </a:endParaRPr>
          </a:p>
        </p:txBody>
      </p:sp>
      <p:graphicFrame>
        <p:nvGraphicFramePr>
          <p:cNvPr id="102" name="Table 5"/>
          <p:cNvGraphicFramePr/>
          <p:nvPr/>
        </p:nvGraphicFramePr>
        <p:xfrm>
          <a:off x="1251720" y="3498840"/>
          <a:ext cx="1769760" cy="1112400"/>
        </p:xfrm>
        <a:graphic>
          <a:graphicData uri="http://schemas.openxmlformats.org/drawingml/2006/table">
            <a:tbl>
              <a:tblPr/>
              <a:tblGrid>
                <a:gridCol w="176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NL" sz="1800" b="1" strike="noStrike" spc="-1">
                        <a:solidFill>
                          <a:schemeClr val="lt1"/>
                        </a:solidFill>
                        <a:latin typeface="Gill Sans M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Bepaald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Onbepaald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3" name="Table 7"/>
          <p:cNvGraphicFramePr/>
          <p:nvPr/>
        </p:nvGraphicFramePr>
        <p:xfrm>
          <a:off x="3021480" y="3498840"/>
          <a:ext cx="8127360" cy="1112400"/>
        </p:xfrm>
        <a:graphic>
          <a:graphicData uri="http://schemas.openxmlformats.org/drawingml/2006/table">
            <a:tbl>
              <a:tblPr/>
              <a:tblGrid>
                <a:gridCol w="406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3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Nederlands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1" strike="noStrike" spc="-1">
                          <a:solidFill>
                            <a:schemeClr val="lt1"/>
                          </a:solidFill>
                          <a:latin typeface="Gill Sans MT"/>
                        </a:rPr>
                        <a:t>Engels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de/het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the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een 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chemeClr val="dk1"/>
                          </a:solidFill>
                          <a:latin typeface="Gill Sans MT"/>
                        </a:rPr>
                        <a:t>a/an 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24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oefenen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kstvak 4"/>
          <p:cNvSpPr/>
          <p:nvPr/>
        </p:nvSpPr>
        <p:spPr>
          <a:xfrm>
            <a:off x="5019840" y="1532160"/>
            <a:ext cx="31060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06" name="Rechthoek 5"/>
          <p:cNvSpPr/>
          <p:nvPr/>
        </p:nvSpPr>
        <p:spPr>
          <a:xfrm>
            <a:off x="2721600" y="2305080"/>
            <a:ext cx="7841520" cy="101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07" name="Tekstvak 10"/>
          <p:cNvSpPr/>
          <p:nvPr/>
        </p:nvSpPr>
        <p:spPr>
          <a:xfrm>
            <a:off x="5108040" y="4431960"/>
            <a:ext cx="29296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08" name="Pijl: omlaag 11"/>
          <p:cNvSpPr/>
          <p:nvPr/>
        </p:nvSpPr>
        <p:spPr>
          <a:xfrm>
            <a:off x="5970240" y="3613680"/>
            <a:ext cx="321480" cy="5392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09" name="Rechthoek 12"/>
          <p:cNvSpPr/>
          <p:nvPr/>
        </p:nvSpPr>
        <p:spPr>
          <a:xfrm>
            <a:off x="2732760" y="5276880"/>
            <a:ext cx="7749360" cy="97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10" name="Tekstvak 3"/>
          <p:cNvSpPr/>
          <p:nvPr/>
        </p:nvSpPr>
        <p:spPr>
          <a:xfrm>
            <a:off x="2779560" y="4399200"/>
            <a:ext cx="7702920" cy="644877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The </a:t>
            </a:r>
            <a:r>
              <a:rPr lang="nl-NL" sz="36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elephant</a:t>
            </a: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  drink</a:t>
            </a:r>
            <a:r>
              <a:rPr lang="nl-NL" sz="3600" b="0" strike="noStrike" spc="-1" dirty="0">
                <a:solidFill>
                  <a:srgbClr val="53AE6E"/>
                </a:solidFill>
                <a:latin typeface="Gill Sans MT"/>
                <a:ea typeface="DejaVu Sans"/>
              </a:rPr>
              <a:t>s       </a:t>
            </a:r>
            <a:r>
              <a:rPr lang="nl-NL" sz="36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the</a:t>
            </a: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water</a:t>
            </a:r>
            <a:endParaRPr lang="nl-NL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kstvak 6"/>
          <p:cNvSpPr/>
          <p:nvPr/>
        </p:nvSpPr>
        <p:spPr>
          <a:xfrm>
            <a:off x="2732760" y="1505880"/>
            <a:ext cx="781884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 olifant        drink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t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het water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2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13" name="Rechthoek 23"/>
          <p:cNvSpPr/>
          <p:nvPr/>
        </p:nvSpPr>
        <p:spPr>
          <a:xfrm>
            <a:off x="3414960" y="24678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14" name="Rechthoek 24"/>
          <p:cNvSpPr/>
          <p:nvPr/>
        </p:nvSpPr>
        <p:spPr>
          <a:xfrm>
            <a:off x="2959200" y="24678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15" name="Gelijkbenige driehoek 103"/>
          <p:cNvSpPr/>
          <p:nvPr/>
        </p:nvSpPr>
        <p:spPr>
          <a:xfrm>
            <a:off x="5970240" y="263376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16" name="Rechthoek 23"/>
          <p:cNvSpPr/>
          <p:nvPr/>
        </p:nvSpPr>
        <p:spPr>
          <a:xfrm>
            <a:off x="7934760" y="249696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17" name="Rechthoek 24"/>
          <p:cNvSpPr/>
          <p:nvPr/>
        </p:nvSpPr>
        <p:spPr>
          <a:xfrm>
            <a:off x="7479000" y="249696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18" name="Rechthoek 23"/>
          <p:cNvSpPr/>
          <p:nvPr/>
        </p:nvSpPr>
        <p:spPr>
          <a:xfrm>
            <a:off x="3414960" y="54414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19" name="Rechthoek 24"/>
          <p:cNvSpPr/>
          <p:nvPr/>
        </p:nvSpPr>
        <p:spPr>
          <a:xfrm>
            <a:off x="2959200" y="54414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20" name="Rechthoek 23"/>
          <p:cNvSpPr/>
          <p:nvPr/>
        </p:nvSpPr>
        <p:spPr>
          <a:xfrm>
            <a:off x="7934760" y="5441400"/>
            <a:ext cx="116568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21" name="Rechthoek 24"/>
          <p:cNvSpPr/>
          <p:nvPr/>
        </p:nvSpPr>
        <p:spPr>
          <a:xfrm>
            <a:off x="7479000" y="5441400"/>
            <a:ext cx="30204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22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23" name="Gelijkbenige driehoek 16"/>
          <p:cNvSpPr/>
          <p:nvPr/>
        </p:nvSpPr>
        <p:spPr>
          <a:xfrm>
            <a:off x="5959800" y="5652000"/>
            <a:ext cx="622080" cy="53928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24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kstvak 4"/>
          <p:cNvSpPr/>
          <p:nvPr/>
        </p:nvSpPr>
        <p:spPr>
          <a:xfrm>
            <a:off x="5019840" y="1532160"/>
            <a:ext cx="31060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26" name="Rechthoek 5"/>
          <p:cNvSpPr/>
          <p:nvPr/>
        </p:nvSpPr>
        <p:spPr>
          <a:xfrm>
            <a:off x="2721600" y="2305080"/>
            <a:ext cx="7841520" cy="101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27" name="Tekstvak 10"/>
          <p:cNvSpPr/>
          <p:nvPr/>
        </p:nvSpPr>
        <p:spPr>
          <a:xfrm>
            <a:off x="5108040" y="4431960"/>
            <a:ext cx="2929680" cy="6454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28" name="Pijl: omlaag 11"/>
          <p:cNvSpPr/>
          <p:nvPr/>
        </p:nvSpPr>
        <p:spPr>
          <a:xfrm>
            <a:off x="5970240" y="3613680"/>
            <a:ext cx="321480" cy="5392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29" name="Rechthoek 12"/>
          <p:cNvSpPr/>
          <p:nvPr/>
        </p:nvSpPr>
        <p:spPr>
          <a:xfrm>
            <a:off x="2732760" y="5276880"/>
            <a:ext cx="7749360" cy="97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30" name="Tekstvak 3"/>
          <p:cNvSpPr/>
          <p:nvPr/>
        </p:nvSpPr>
        <p:spPr>
          <a:xfrm>
            <a:off x="2779560" y="4399200"/>
            <a:ext cx="7702920" cy="644877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The </a:t>
            </a:r>
            <a:r>
              <a:rPr lang="nl-NL" sz="36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elephant</a:t>
            </a:r>
            <a:r>
              <a:rPr lang="nl-NL" sz="3600" b="0" strike="noStrike" spc="-1" dirty="0" err="1">
                <a:solidFill>
                  <a:schemeClr val="accent1"/>
                </a:solidFill>
                <a:latin typeface="Gill Sans MT"/>
                <a:ea typeface="DejaVu Sans"/>
              </a:rPr>
              <a:t>s</a:t>
            </a: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   drink</a:t>
            </a:r>
            <a:r>
              <a:rPr lang="nl-NL" sz="3600" b="0" strike="noStrike" spc="-1" dirty="0">
                <a:solidFill>
                  <a:srgbClr val="53AE6E"/>
                </a:solidFill>
                <a:latin typeface="Gill Sans MT"/>
                <a:ea typeface="DejaVu Sans"/>
              </a:rPr>
              <a:t>     </a:t>
            </a:r>
            <a:r>
              <a:rPr lang="nl-NL" sz="36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the</a:t>
            </a:r>
            <a:r>
              <a:rPr lang="nl-NL" sz="36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water</a:t>
            </a:r>
            <a:endParaRPr lang="nl-NL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kstvak 6"/>
          <p:cNvSpPr/>
          <p:nvPr/>
        </p:nvSpPr>
        <p:spPr>
          <a:xfrm>
            <a:off x="2732760" y="1505880"/>
            <a:ext cx="781884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 </a:t>
            </a:r>
            <a:r>
              <a:rPr lang="nl-NL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olifant</a:t>
            </a:r>
            <a:r>
              <a:rPr lang="nl-NL" sz="3200" b="0" strike="noStrike" spc="-1">
                <a:solidFill>
                  <a:schemeClr val="accent1"/>
                </a:solidFill>
                <a:latin typeface="Gill Sans MT"/>
                <a:ea typeface="DejaVu Sans"/>
              </a:rPr>
              <a:t>en</a:t>
            </a:r>
            <a:r>
              <a:rPr lang="nl-NL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	drink</a:t>
            </a:r>
            <a:r>
              <a:rPr lang="nl-NL" sz="3600" b="0" strike="noStrike" spc="-1">
                <a:solidFill>
                  <a:schemeClr val="accent1"/>
                </a:solidFill>
                <a:latin typeface="Gill Sans MT"/>
                <a:ea typeface="DejaVu Sans"/>
              </a:rPr>
              <a:t>en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  <a:ea typeface="DejaVu Sans"/>
              </a:rPr>
              <a:t>  	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het water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Rechthoek 45"/>
          <p:cNvSpPr/>
          <p:nvPr/>
        </p:nvSpPr>
        <p:spPr>
          <a:xfrm>
            <a:off x="3800160" y="2499120"/>
            <a:ext cx="1127160" cy="67752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33" name="Rechthoek 11"/>
          <p:cNvSpPr/>
          <p:nvPr/>
        </p:nvSpPr>
        <p:spPr>
          <a:xfrm>
            <a:off x="3210120" y="2501640"/>
            <a:ext cx="367560" cy="6724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34" name="Picture 5" descr="Vorm"/>
          <p:cNvPicPr/>
          <p:nvPr/>
        </p:nvPicPr>
        <p:blipFill>
          <a:blip r:embed="rId3"/>
          <a:stretch/>
        </p:blipFill>
        <p:spPr>
          <a:xfrm>
            <a:off x="6056280" y="249696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35" name="Gelijkbenige driehoek 103"/>
          <p:cNvSpPr/>
          <p:nvPr/>
        </p:nvSpPr>
        <p:spPr>
          <a:xfrm>
            <a:off x="6352560" y="265428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36" name="Gelijkbenige driehoek 103"/>
          <p:cNvSpPr/>
          <p:nvPr/>
        </p:nvSpPr>
        <p:spPr>
          <a:xfrm>
            <a:off x="6381360" y="283428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37" name="Rechthoek 45"/>
          <p:cNvSpPr/>
          <p:nvPr/>
        </p:nvSpPr>
        <p:spPr>
          <a:xfrm>
            <a:off x="8211960" y="2495880"/>
            <a:ext cx="1127160" cy="67752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38" name="Rechthoek 11"/>
          <p:cNvSpPr/>
          <p:nvPr/>
        </p:nvSpPr>
        <p:spPr>
          <a:xfrm>
            <a:off x="7622280" y="2498400"/>
            <a:ext cx="367560" cy="6724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39" name="Rechthoek 45"/>
          <p:cNvSpPr/>
          <p:nvPr/>
        </p:nvSpPr>
        <p:spPr>
          <a:xfrm>
            <a:off x="3800160" y="5445360"/>
            <a:ext cx="1127160" cy="67752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40" name="Rechthoek 11"/>
          <p:cNvSpPr/>
          <p:nvPr/>
        </p:nvSpPr>
        <p:spPr>
          <a:xfrm>
            <a:off x="3210120" y="5448240"/>
            <a:ext cx="367560" cy="6724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41" name="Picture 5" descr="Vorm"/>
          <p:cNvPicPr/>
          <p:nvPr/>
        </p:nvPicPr>
        <p:blipFill>
          <a:blip r:embed="rId3"/>
          <a:stretch/>
        </p:blipFill>
        <p:spPr>
          <a:xfrm>
            <a:off x="6052320" y="543276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42" name="Ovaal 11"/>
          <p:cNvSpPr/>
          <p:nvPr/>
        </p:nvSpPr>
        <p:spPr>
          <a:xfrm>
            <a:off x="4753800" y="5578200"/>
            <a:ext cx="343800" cy="67608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43" name="Ovaal 108"/>
          <p:cNvSpPr/>
          <p:nvPr/>
        </p:nvSpPr>
        <p:spPr>
          <a:xfrm>
            <a:off x="4746240" y="2633400"/>
            <a:ext cx="357840" cy="67608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44" name="Rechthoek 45"/>
          <p:cNvSpPr/>
          <p:nvPr/>
        </p:nvSpPr>
        <p:spPr>
          <a:xfrm>
            <a:off x="8211960" y="5445360"/>
            <a:ext cx="1127160" cy="67752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45" name="Rechthoek 11"/>
          <p:cNvSpPr/>
          <p:nvPr/>
        </p:nvSpPr>
        <p:spPr>
          <a:xfrm>
            <a:off x="7622280" y="5448240"/>
            <a:ext cx="367560" cy="6724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Deze les: 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(Lidwoord) + zelfstandig naamwoord			Persoonlijk voornaamwoord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		    (ook namen)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5400" b="0" strike="noStrike" spc="-1">
                <a:solidFill>
                  <a:srgbClr val="595959"/>
                </a:solidFill>
                <a:latin typeface="Gill Sans MT"/>
              </a:rPr>
              <a:t> (    )</a:t>
            </a:r>
            <a:endParaRPr lang="nl-NL" sz="5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Arrow: Right 3"/>
          <p:cNvSpPr/>
          <p:nvPr/>
        </p:nvSpPr>
        <p:spPr>
          <a:xfrm>
            <a:off x="5548320" y="2188080"/>
            <a:ext cx="1584360" cy="720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en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49" name="Rechthoek 45"/>
          <p:cNvSpPr/>
          <p:nvPr/>
        </p:nvSpPr>
        <p:spPr>
          <a:xfrm>
            <a:off x="3561840" y="3367800"/>
            <a:ext cx="1127160" cy="67752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50" name="Rechthoek 11"/>
          <p:cNvSpPr/>
          <p:nvPr/>
        </p:nvSpPr>
        <p:spPr>
          <a:xfrm>
            <a:off x="1928880" y="3372840"/>
            <a:ext cx="367560" cy="6724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51" name="Afbeelding 17"/>
          <p:cNvPicPr/>
          <p:nvPr/>
        </p:nvPicPr>
        <p:blipFill>
          <a:blip r:embed="rId2"/>
          <a:stretch/>
        </p:blipFill>
        <p:spPr>
          <a:xfrm>
            <a:off x="8943840" y="3371760"/>
            <a:ext cx="712800" cy="676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hthoek 45"/>
          <p:cNvSpPr/>
          <p:nvPr/>
        </p:nvSpPr>
        <p:spPr>
          <a:xfrm>
            <a:off x="4550760" y="4179960"/>
            <a:ext cx="3454920" cy="866160"/>
          </a:xfrm>
          <a:prstGeom prst="rect">
            <a:avLst/>
          </a:prstGeom>
          <a:solidFill>
            <a:schemeClr val="bg1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53" name="Rechthoek 45"/>
          <p:cNvSpPr/>
          <p:nvPr/>
        </p:nvSpPr>
        <p:spPr>
          <a:xfrm>
            <a:off x="4487760" y="5841360"/>
            <a:ext cx="3454920" cy="866160"/>
          </a:xfrm>
          <a:prstGeom prst="rect">
            <a:avLst/>
          </a:prstGeom>
          <a:solidFill>
            <a:schemeClr val="bg1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1730880" y="379080"/>
            <a:ext cx="9208800" cy="9518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7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Persoonlijk voornaamwoorden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Arrow: Down 9"/>
          <p:cNvSpPr/>
          <p:nvPr/>
        </p:nvSpPr>
        <p:spPr>
          <a:xfrm>
            <a:off x="6189480" y="3429000"/>
            <a:ext cx="318960" cy="3884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56" name="TextBox 11"/>
          <p:cNvSpPr/>
          <p:nvPr/>
        </p:nvSpPr>
        <p:spPr>
          <a:xfrm>
            <a:off x="5195520" y="3796560"/>
            <a:ext cx="23068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 tijger zit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Rechthoek 45"/>
          <p:cNvSpPr/>
          <p:nvPr/>
        </p:nvSpPr>
        <p:spPr>
          <a:xfrm>
            <a:off x="5577120" y="4278960"/>
            <a:ext cx="131004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58" name="Rechthoek 11"/>
          <p:cNvSpPr/>
          <p:nvPr/>
        </p:nvSpPr>
        <p:spPr>
          <a:xfrm>
            <a:off x="4910400" y="4275000"/>
            <a:ext cx="34416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59" name="Picture 2"/>
          <p:cNvPicPr/>
          <p:nvPr/>
        </p:nvPicPr>
        <p:blipFill>
          <a:blip r:embed="rId3"/>
          <a:stretch/>
        </p:blipFill>
        <p:spPr>
          <a:xfrm>
            <a:off x="5255280" y="1751760"/>
            <a:ext cx="2081160" cy="1390320"/>
          </a:xfrm>
          <a:prstGeom prst="rect">
            <a:avLst/>
          </a:prstGeom>
          <a:ln w="127000" cap="sq">
            <a:solidFill>
              <a:srgbClr val="000000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60" name="Picture 5" descr="Vorm"/>
          <p:cNvPicPr/>
          <p:nvPr/>
        </p:nvPicPr>
        <p:blipFill>
          <a:blip r:embed="rId4"/>
          <a:stretch/>
        </p:blipFill>
        <p:spPr>
          <a:xfrm>
            <a:off x="7097400" y="42750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61" name="TextBox 28"/>
          <p:cNvSpPr/>
          <p:nvPr/>
        </p:nvSpPr>
        <p:spPr>
          <a:xfrm>
            <a:off x="5195520" y="5481000"/>
            <a:ext cx="23068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Hij zit 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2" name="Afbeelding 17"/>
          <p:cNvPicPr/>
          <p:nvPr/>
        </p:nvPicPr>
        <p:blipFill>
          <a:blip r:embed="rId5"/>
          <a:stretch/>
        </p:blipFill>
        <p:spPr>
          <a:xfrm>
            <a:off x="5551920" y="5936400"/>
            <a:ext cx="712800" cy="676080"/>
          </a:xfrm>
          <a:prstGeom prst="rect">
            <a:avLst/>
          </a:prstGeom>
          <a:ln w="0">
            <a:noFill/>
          </a:ln>
        </p:spPr>
      </p:pic>
      <p:pic>
        <p:nvPicPr>
          <p:cNvPr id="163" name="Picture 5" descr="Vorm"/>
          <p:cNvPicPr/>
          <p:nvPr/>
        </p:nvPicPr>
        <p:blipFill>
          <a:blip r:embed="rId4"/>
          <a:stretch/>
        </p:blipFill>
        <p:spPr>
          <a:xfrm>
            <a:off x="6420600" y="59508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64" name="Arrow: Down 35"/>
          <p:cNvSpPr/>
          <p:nvPr/>
        </p:nvSpPr>
        <p:spPr>
          <a:xfrm>
            <a:off x="6189480" y="5070240"/>
            <a:ext cx="318960" cy="40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1251720" y="1153800"/>
            <a:ext cx="10177560" cy="4725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Hoe geef je aan wie iets doet?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		      			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 45"/>
          <p:cNvSpPr/>
          <p:nvPr/>
        </p:nvSpPr>
        <p:spPr>
          <a:xfrm>
            <a:off x="3858840" y="3994560"/>
            <a:ext cx="4358520" cy="891360"/>
          </a:xfrm>
          <a:prstGeom prst="rect">
            <a:avLst/>
          </a:prstGeom>
          <a:solidFill>
            <a:schemeClr val="bg1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1730880" y="379080"/>
            <a:ext cx="9208800" cy="9518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7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Persoonlijk voornaamwoorden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Arrow: Down 16"/>
          <p:cNvSpPr/>
          <p:nvPr/>
        </p:nvSpPr>
        <p:spPr>
          <a:xfrm>
            <a:off x="6055920" y="3164400"/>
            <a:ext cx="318960" cy="40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69" name="TextBox 12"/>
          <p:cNvSpPr/>
          <p:nvPr/>
        </p:nvSpPr>
        <p:spPr>
          <a:xfrm>
            <a:off x="5108040" y="3611160"/>
            <a:ext cx="20674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 tijgers zitt</a:t>
            </a:r>
            <a:r>
              <a:rPr lang="en-GB" sz="1800" b="0" u="sng" strike="noStrike" spc="-1">
                <a:solidFill>
                  <a:srgbClr val="000000"/>
                </a:solidFill>
                <a:uFillTx/>
                <a:latin typeface="Gill Sans MT"/>
                <a:ea typeface="DejaVu Sans"/>
              </a:rPr>
              <a:t>en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Rechthoek 45"/>
          <p:cNvSpPr/>
          <p:nvPr/>
        </p:nvSpPr>
        <p:spPr>
          <a:xfrm>
            <a:off x="5502960" y="4086720"/>
            <a:ext cx="1105200" cy="6760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sp>
        <p:nvSpPr>
          <p:cNvPr id="171" name="Rechthoek 11"/>
          <p:cNvSpPr/>
          <p:nvPr/>
        </p:nvSpPr>
        <p:spPr>
          <a:xfrm>
            <a:off x="4873680" y="4086720"/>
            <a:ext cx="340560" cy="67608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72" name="Picture 4"/>
          <p:cNvPicPr/>
          <p:nvPr/>
        </p:nvPicPr>
        <p:blipFill>
          <a:blip r:embed="rId3"/>
          <a:stretch/>
        </p:blipFill>
        <p:spPr>
          <a:xfrm>
            <a:off x="5148000" y="1756800"/>
            <a:ext cx="2134800" cy="1195200"/>
          </a:xfrm>
          <a:prstGeom prst="rect">
            <a:avLst/>
          </a:prstGeom>
          <a:ln w="127000" cap="sq">
            <a:solidFill>
              <a:srgbClr val="000000"/>
            </a:solidFill>
            <a:miter/>
          </a:ln>
          <a:effectLst>
            <a:outerShdw blurRad="57240" dist="49893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73" name="Rechthoek 45"/>
          <p:cNvSpPr/>
          <p:nvPr/>
        </p:nvSpPr>
        <p:spPr>
          <a:xfrm>
            <a:off x="3858840" y="5699520"/>
            <a:ext cx="4358520" cy="837720"/>
          </a:xfrm>
          <a:prstGeom prst="rect">
            <a:avLst/>
          </a:prstGeom>
          <a:solidFill>
            <a:schemeClr val="bg1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  <a:ea typeface="DejaVu Sans"/>
            </a:endParaRPr>
          </a:p>
        </p:txBody>
      </p:sp>
      <p:pic>
        <p:nvPicPr>
          <p:cNvPr id="174" name="Afbeelding 17"/>
          <p:cNvPicPr/>
          <p:nvPr/>
        </p:nvPicPr>
        <p:blipFill>
          <a:blip r:embed="rId4"/>
          <a:stretch/>
        </p:blipFill>
        <p:spPr>
          <a:xfrm>
            <a:off x="5148000" y="5780160"/>
            <a:ext cx="712800" cy="676080"/>
          </a:xfrm>
          <a:prstGeom prst="rect">
            <a:avLst/>
          </a:prstGeom>
          <a:ln w="0">
            <a:noFill/>
          </a:ln>
        </p:spPr>
      </p:pic>
      <p:sp>
        <p:nvSpPr>
          <p:cNvPr id="175" name="TextBox 42"/>
          <p:cNvSpPr/>
          <p:nvPr/>
        </p:nvSpPr>
        <p:spPr>
          <a:xfrm>
            <a:off x="5186160" y="5303880"/>
            <a:ext cx="20674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Zij zitt</a:t>
            </a:r>
            <a:r>
              <a:rPr lang="en-GB" sz="1800" b="0" u="sng" strike="noStrike" spc="-1">
                <a:solidFill>
                  <a:srgbClr val="000000"/>
                </a:solidFill>
                <a:uFillTx/>
                <a:latin typeface="Gill Sans MT"/>
                <a:ea typeface="DejaVu Sans"/>
              </a:rPr>
              <a:t>en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Arrow: Down 43"/>
          <p:cNvSpPr/>
          <p:nvPr/>
        </p:nvSpPr>
        <p:spPr>
          <a:xfrm>
            <a:off x="6038640" y="4973040"/>
            <a:ext cx="318960" cy="40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177" name="Ovaal 11"/>
          <p:cNvSpPr/>
          <p:nvPr/>
        </p:nvSpPr>
        <p:spPr>
          <a:xfrm>
            <a:off x="6436800" y="4221360"/>
            <a:ext cx="343800" cy="67608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178" name="Picture 5" descr="Vorm"/>
          <p:cNvPicPr/>
          <p:nvPr/>
        </p:nvPicPr>
        <p:blipFill>
          <a:blip r:embed="rId5"/>
          <a:stretch/>
        </p:blipFill>
        <p:spPr>
          <a:xfrm>
            <a:off x="6909840" y="409572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79" name="Gelijkbenige driehoek 103"/>
          <p:cNvSpPr/>
          <p:nvPr/>
        </p:nvSpPr>
        <p:spPr>
          <a:xfrm>
            <a:off x="7206120" y="425304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80" name="Gelijkbenige driehoek 103"/>
          <p:cNvSpPr/>
          <p:nvPr/>
        </p:nvSpPr>
        <p:spPr>
          <a:xfrm>
            <a:off x="7234560" y="443304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pic>
        <p:nvPicPr>
          <p:cNvPr id="181" name="Picture 5" descr="Vorm"/>
          <p:cNvPicPr/>
          <p:nvPr/>
        </p:nvPicPr>
        <p:blipFill>
          <a:blip r:embed="rId5"/>
          <a:stretch/>
        </p:blipFill>
        <p:spPr>
          <a:xfrm>
            <a:off x="6272640" y="5725800"/>
            <a:ext cx="676080" cy="676080"/>
          </a:xfrm>
          <a:prstGeom prst="rect">
            <a:avLst/>
          </a:prstGeom>
          <a:ln w="0">
            <a:noFill/>
          </a:ln>
        </p:spPr>
      </p:pic>
      <p:sp>
        <p:nvSpPr>
          <p:cNvPr id="182" name="Gelijkbenige driehoek 103"/>
          <p:cNvSpPr/>
          <p:nvPr/>
        </p:nvSpPr>
        <p:spPr>
          <a:xfrm>
            <a:off x="6568920" y="588312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  <p:sp>
        <p:nvSpPr>
          <p:cNvPr id="183" name="Gelijkbenige driehoek 103"/>
          <p:cNvSpPr/>
          <p:nvPr/>
        </p:nvSpPr>
        <p:spPr>
          <a:xfrm>
            <a:off x="6597720" y="6063120"/>
            <a:ext cx="623160" cy="53928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7">
                <a:solidFill>
                  <a:srgbClr val="171312"/>
                </a:solidFill>
                <a:latin typeface="Impact"/>
              </a:rPr>
              <a:t>Persoonlijk voornaamwoord</a:t>
            </a:r>
            <a:endParaRPr lang="nl-NL" sz="5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560" cy="4375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7222" lnSpcReduction="10000"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Welke persoonlijk voornaamwoorden heb je in het Nederlands?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Over wat voor mensen heb je het dan?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Ik 			- 1e EV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Jij 			- 2e EV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Hij/Zij/Het		- 3e EV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Wij			- 1e MV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Jullie			- 2e MV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Zij			- 3e MV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 algn="ctr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pos="0" algn="l"/>
              </a:tabLst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Hoe zien persoonlijk voornaamwoorden eruit in verschillende talen? Maak de opdracht op de hand-out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Breedbeeld</PresentationFormat>
  <Paragraphs>151</Paragraphs>
  <Slides>18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Courier New</vt:lpstr>
      <vt:lpstr>Gill Sans MT</vt:lpstr>
      <vt:lpstr>Impact</vt:lpstr>
      <vt:lpstr>Symbol</vt:lpstr>
      <vt:lpstr>Times New Roman</vt:lpstr>
      <vt:lpstr>Wingdings</vt:lpstr>
      <vt:lpstr>Badge</vt:lpstr>
      <vt:lpstr>Badge</vt:lpstr>
      <vt:lpstr>CodeTaal</vt:lpstr>
      <vt:lpstr>Memory game!</vt:lpstr>
      <vt:lpstr>Vorige keer:</vt:lpstr>
      <vt:lpstr>oefenen</vt:lpstr>
      <vt:lpstr>Zinnen maken – Making sentences</vt:lpstr>
      <vt:lpstr>Deze les: </vt:lpstr>
      <vt:lpstr>Persoonlijk voornaamwoorden</vt:lpstr>
      <vt:lpstr>Persoonlijk voornaamwoorden</vt:lpstr>
      <vt:lpstr>Persoonlijk voornaamwoord</vt:lpstr>
      <vt:lpstr>Nabespreking</vt:lpstr>
      <vt:lpstr>Oefenen:</vt:lpstr>
      <vt:lpstr>Oefenen:</vt:lpstr>
      <vt:lpstr>Oefenen:</vt:lpstr>
      <vt:lpstr>Oefenen:</vt:lpstr>
      <vt:lpstr>oefenen</vt:lpstr>
      <vt:lpstr>oefenen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CodeTaal</dc:title>
  <dc:subject/>
  <dc:creator>Zoe Optenberg</dc:creator>
  <dc:description/>
  <cp:lastModifiedBy>Naomi Oppeneer</cp:lastModifiedBy>
  <cp:revision>42</cp:revision>
  <dcterms:created xsi:type="dcterms:W3CDTF">2021-11-18T15:10:42Z</dcterms:created>
  <dcterms:modified xsi:type="dcterms:W3CDTF">2023-11-27T07:39:39Z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8</vt:i4>
  </property>
  <property fmtid="{D5CDD505-2E9C-101B-9397-08002B2CF9AE}" pid="3" name="PresentationFormat">
    <vt:lpwstr>Breedbeeld</vt:lpwstr>
  </property>
  <property fmtid="{D5CDD505-2E9C-101B-9397-08002B2CF9AE}" pid="4" name="Slides">
    <vt:i4>18</vt:i4>
  </property>
</Properties>
</file>