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82" r:id="rId2"/>
    <p:sldId id="517" r:id="rId3"/>
    <p:sldId id="518" r:id="rId4"/>
    <p:sldId id="519" r:id="rId5"/>
    <p:sldId id="528" r:id="rId6"/>
    <p:sldId id="520" r:id="rId7"/>
    <p:sldId id="524" r:id="rId8"/>
    <p:sldId id="525" r:id="rId9"/>
    <p:sldId id="502" r:id="rId10"/>
    <p:sldId id="537" r:id="rId11"/>
    <p:sldId id="529" r:id="rId12"/>
    <p:sldId id="535" r:id="rId13"/>
    <p:sldId id="536" r:id="rId14"/>
    <p:sldId id="297" r:id="rId15"/>
    <p:sldId id="28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09D7"/>
    <a:srgbClr val="2FBE20"/>
    <a:srgbClr val="FC9908"/>
    <a:srgbClr val="ED7D31"/>
    <a:srgbClr val="53AE6E"/>
    <a:srgbClr val="F7F0DF"/>
    <a:srgbClr val="0EA698"/>
    <a:srgbClr val="009999"/>
    <a:srgbClr val="00808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3" autoAdjust="0"/>
    <p:restoredTop sz="65423" autoAdjust="0"/>
  </p:normalViewPr>
  <p:slideViewPr>
    <p:cSldViewPr snapToGrid="0">
      <p:cViewPr varScale="1">
        <p:scale>
          <a:sx n="78" d="100"/>
          <a:sy n="78" d="100"/>
        </p:scale>
        <p:origin x="1640" y="17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308AD-ACA3-4EDA-A447-0CFE7BCD329F}" type="datetimeFigureOut">
              <a:rPr lang="nl-NL" smtClean="0"/>
              <a:t>12-12-2023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F4D96-8C88-4122-BB52-F0654A600AED}" type="slidenum">
              <a:rPr lang="nl-NL" smtClean="0"/>
              <a:t>‹nr.›</a:t>
            </a:fld>
            <a:endParaRPr lang="nl-NL"/>
          </a:p>
        </p:txBody>
      </p:sp>
    </p:spTree>
    <p:extLst>
      <p:ext uri="{BB962C8B-B14F-4D97-AF65-F5344CB8AC3E}">
        <p14:creationId xmlns:p14="http://schemas.microsoft.com/office/powerpoint/2010/main" val="156476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DF4D96-8C88-4122-BB52-F0654A600AED}" type="slidenum">
              <a:rPr lang="nl-NL" smtClean="0"/>
              <a:t>1</a:t>
            </a:fld>
            <a:endParaRPr lang="nl-NL"/>
          </a:p>
        </p:txBody>
      </p:sp>
    </p:spTree>
    <p:extLst>
      <p:ext uri="{BB962C8B-B14F-4D97-AF65-F5344CB8AC3E}">
        <p14:creationId xmlns:p14="http://schemas.microsoft.com/office/powerpoint/2010/main" val="291333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9DF4D96-8C88-4122-BB52-F0654A600AED}" type="slidenum">
              <a:rPr lang="nl-NL" smtClean="0"/>
              <a:t>9</a:t>
            </a:fld>
            <a:endParaRPr lang="nl-NL"/>
          </a:p>
        </p:txBody>
      </p:sp>
    </p:spTree>
    <p:extLst>
      <p:ext uri="{BB962C8B-B14F-4D97-AF65-F5344CB8AC3E}">
        <p14:creationId xmlns:p14="http://schemas.microsoft.com/office/powerpoint/2010/main" val="309693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te oefenen met deze zinnen gaan we ze leggen met de figuurtjes, eerst in het Nederlands dan in Engels. Als er teveel verwarring is over het voorzetsel kan er ook gebruik worden gemaakt van de versie waar het figuurtje niet in zit. Voorzetsels worden namelijk niet extensief besproken. </a:t>
            </a:r>
          </a:p>
        </p:txBody>
      </p:sp>
      <p:sp>
        <p:nvSpPr>
          <p:cNvPr id="4" name="Tijdelijke aanduiding voor dianummer 3"/>
          <p:cNvSpPr>
            <a:spLocks noGrp="1"/>
          </p:cNvSpPr>
          <p:nvPr>
            <p:ph type="sldNum" sz="quarter" idx="5"/>
          </p:nvPr>
        </p:nvSpPr>
        <p:spPr/>
        <p:txBody>
          <a:bodyPr/>
          <a:lstStyle/>
          <a:p>
            <a:fld id="{39DF4D96-8C88-4122-BB52-F0654A600AED}" type="slidenum">
              <a:rPr lang="nl-NL" smtClean="0"/>
              <a:t>11</a:t>
            </a:fld>
            <a:endParaRPr lang="nl-NL"/>
          </a:p>
        </p:txBody>
      </p:sp>
    </p:spTree>
    <p:extLst>
      <p:ext uri="{BB962C8B-B14F-4D97-AF65-F5344CB8AC3E}">
        <p14:creationId xmlns:p14="http://schemas.microsoft.com/office/powerpoint/2010/main" val="240409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te oefenen met deze zinnen gaan we ze leggen met de figuurtjes, eerst in het Nederlands dan in Engels. Als er teveel verwarring is over het voorzetsel kan er ook gebruik worden gemaakt van de versie waar het figuurtje niet in zit. Voorzetsels worden namelijk niet extensief besproken. </a:t>
            </a:r>
          </a:p>
        </p:txBody>
      </p:sp>
      <p:sp>
        <p:nvSpPr>
          <p:cNvPr id="4" name="Tijdelijke aanduiding voor dianummer 3"/>
          <p:cNvSpPr>
            <a:spLocks noGrp="1"/>
          </p:cNvSpPr>
          <p:nvPr>
            <p:ph type="sldNum" sz="quarter" idx="5"/>
          </p:nvPr>
        </p:nvSpPr>
        <p:spPr/>
        <p:txBody>
          <a:bodyPr/>
          <a:lstStyle/>
          <a:p>
            <a:fld id="{39DF4D96-8C88-4122-BB52-F0654A600AED}" type="slidenum">
              <a:rPr lang="nl-NL" smtClean="0"/>
              <a:t>12</a:t>
            </a:fld>
            <a:endParaRPr lang="nl-NL"/>
          </a:p>
        </p:txBody>
      </p:sp>
    </p:spTree>
    <p:extLst>
      <p:ext uri="{BB962C8B-B14F-4D97-AF65-F5344CB8AC3E}">
        <p14:creationId xmlns:p14="http://schemas.microsoft.com/office/powerpoint/2010/main" val="1238580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te oefenen met deze zinnen gaan we ze leggen met de figuurtjes, eerst in het Nederlands dan in Engels</a:t>
            </a:r>
            <a:r>
              <a:rPr lang="nl-NL"/>
              <a:t>. </a:t>
            </a:r>
            <a:endParaRPr lang="nl-NL" dirty="0"/>
          </a:p>
        </p:txBody>
      </p:sp>
      <p:sp>
        <p:nvSpPr>
          <p:cNvPr id="4" name="Tijdelijke aanduiding voor dianummer 3"/>
          <p:cNvSpPr>
            <a:spLocks noGrp="1"/>
          </p:cNvSpPr>
          <p:nvPr>
            <p:ph type="sldNum" sz="quarter" idx="5"/>
          </p:nvPr>
        </p:nvSpPr>
        <p:spPr/>
        <p:txBody>
          <a:bodyPr/>
          <a:lstStyle/>
          <a:p>
            <a:fld id="{39DF4D96-8C88-4122-BB52-F0654A600AED}" type="slidenum">
              <a:rPr lang="nl-NL" smtClean="0"/>
              <a:t>13</a:t>
            </a:fld>
            <a:endParaRPr lang="nl-NL"/>
          </a:p>
        </p:txBody>
      </p:sp>
    </p:spTree>
    <p:extLst>
      <p:ext uri="{BB962C8B-B14F-4D97-AF65-F5344CB8AC3E}">
        <p14:creationId xmlns:p14="http://schemas.microsoft.com/office/powerpoint/2010/main" val="135086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12/12/23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12/12/23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12/12/23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12/12/23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12/12/23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u.nl/codetaal" TargetMode="External"/><Relationship Id="rId2" Type="http://schemas.openxmlformats.org/officeDocument/2006/relationships/hyperlink" Target="https://xerte.uu.nl/play.php?template_id=2063#page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D7B31-F1A8-46E2-A7B3-6B61FBF655F6}"/>
              </a:ext>
            </a:extLst>
          </p:cNvPr>
          <p:cNvSpPr>
            <a:spLocks noGrp="1"/>
          </p:cNvSpPr>
          <p:nvPr>
            <p:ph type="ctrTitle"/>
          </p:nvPr>
        </p:nvSpPr>
        <p:spPr/>
        <p:txBody>
          <a:bodyPr/>
          <a:lstStyle/>
          <a:p>
            <a:r>
              <a:rPr lang="nl-NL" dirty="0" err="1"/>
              <a:t>CodeTaal</a:t>
            </a:r>
            <a:endParaRPr lang="nl-NL" dirty="0"/>
          </a:p>
        </p:txBody>
      </p:sp>
      <p:sp>
        <p:nvSpPr>
          <p:cNvPr id="3" name="Ondertitel 2">
            <a:extLst>
              <a:ext uri="{FF2B5EF4-FFF2-40B4-BE49-F238E27FC236}">
                <a16:creationId xmlns:a16="http://schemas.microsoft.com/office/drawing/2014/main" id="{4A8FBC12-0638-4695-91B2-32EA409DD798}"/>
              </a:ext>
            </a:extLst>
          </p:cNvPr>
          <p:cNvSpPr>
            <a:spLocks noGrp="1"/>
          </p:cNvSpPr>
          <p:nvPr>
            <p:ph type="subTitle" idx="1"/>
          </p:nvPr>
        </p:nvSpPr>
        <p:spPr/>
        <p:txBody>
          <a:bodyPr/>
          <a:lstStyle/>
          <a:p>
            <a:r>
              <a:rPr lang="nl-NL" dirty="0"/>
              <a:t> </a:t>
            </a:r>
          </a:p>
        </p:txBody>
      </p:sp>
      <p:sp>
        <p:nvSpPr>
          <p:cNvPr id="4" name="TextBox 3">
            <a:extLst>
              <a:ext uri="{FF2B5EF4-FFF2-40B4-BE49-F238E27FC236}">
                <a16:creationId xmlns:a16="http://schemas.microsoft.com/office/drawing/2014/main" id="{21169A6F-71BA-4E44-B703-EA8D13C31800}"/>
              </a:ext>
            </a:extLst>
          </p:cNvPr>
          <p:cNvSpPr txBox="1"/>
          <p:nvPr/>
        </p:nvSpPr>
        <p:spPr>
          <a:xfrm>
            <a:off x="3667760" y="5979196"/>
            <a:ext cx="5354320" cy="369332"/>
          </a:xfrm>
          <a:prstGeom prst="rect">
            <a:avLst/>
          </a:prstGeom>
          <a:noFill/>
        </p:spPr>
        <p:txBody>
          <a:bodyPr wrap="square" rtlCol="0">
            <a:spAutoFit/>
          </a:bodyPr>
          <a:lstStyle/>
          <a:p>
            <a:r>
              <a:rPr lang="en-GB" dirty="0"/>
              <a:t>Hoe </a:t>
            </a:r>
            <a:r>
              <a:rPr lang="en-GB" dirty="0" err="1"/>
              <a:t>introduceer</a:t>
            </a:r>
            <a:r>
              <a:rPr lang="en-GB" dirty="0"/>
              <a:t> je nieuwe </a:t>
            </a:r>
            <a:r>
              <a:rPr lang="en-GB" dirty="0" err="1"/>
              <a:t>figuren</a:t>
            </a:r>
            <a:r>
              <a:rPr lang="en-GB" dirty="0"/>
              <a:t> in een </a:t>
            </a:r>
            <a:r>
              <a:rPr lang="en-GB" dirty="0" err="1"/>
              <a:t>verhaal</a:t>
            </a:r>
            <a:r>
              <a:rPr lang="en-GB" dirty="0"/>
              <a:t>? </a:t>
            </a:r>
            <a:endParaRPr lang="en-NL" dirty="0"/>
          </a:p>
        </p:txBody>
      </p:sp>
    </p:spTree>
    <p:extLst>
      <p:ext uri="{BB962C8B-B14F-4D97-AF65-F5344CB8AC3E}">
        <p14:creationId xmlns:p14="http://schemas.microsoft.com/office/powerpoint/2010/main" val="403920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9750-7EAB-45F3-9E15-A568EDE60FC9}"/>
              </a:ext>
            </a:extLst>
          </p:cNvPr>
          <p:cNvSpPr>
            <a:spLocks noGrp="1"/>
          </p:cNvSpPr>
          <p:nvPr>
            <p:ph type="title"/>
          </p:nvPr>
        </p:nvSpPr>
        <p:spPr/>
        <p:txBody>
          <a:bodyPr/>
          <a:lstStyle/>
          <a:p>
            <a:r>
              <a:rPr lang="en-GB" dirty="0" err="1"/>
              <a:t>Vormpjes</a:t>
            </a:r>
            <a:r>
              <a:rPr lang="en-GB" dirty="0"/>
              <a:t> – </a:t>
            </a:r>
            <a:r>
              <a:rPr lang="en-GB" dirty="0" err="1"/>
              <a:t>nieuw</a:t>
            </a:r>
            <a:r>
              <a:rPr lang="en-GB" dirty="0"/>
              <a:t> </a:t>
            </a:r>
            <a:r>
              <a:rPr lang="en-GB" dirty="0" err="1"/>
              <a:t>vormpje</a:t>
            </a:r>
            <a:endParaRPr lang="en-NL" dirty="0"/>
          </a:p>
        </p:txBody>
      </p:sp>
      <p:sp>
        <p:nvSpPr>
          <p:cNvPr id="3" name="Content Placeholder 2">
            <a:extLst>
              <a:ext uri="{FF2B5EF4-FFF2-40B4-BE49-F238E27FC236}">
                <a16:creationId xmlns:a16="http://schemas.microsoft.com/office/drawing/2014/main" id="{C511F85C-0BB1-4FA5-9BA8-555060261A48}"/>
              </a:ext>
            </a:extLst>
          </p:cNvPr>
          <p:cNvSpPr>
            <a:spLocks noGrp="1"/>
          </p:cNvSpPr>
          <p:nvPr>
            <p:ph idx="1"/>
          </p:nvPr>
        </p:nvSpPr>
        <p:spPr/>
        <p:txBody>
          <a:bodyPr>
            <a:normAutofit fontScale="92500" lnSpcReduction="20000"/>
          </a:bodyPr>
          <a:lstStyle/>
          <a:p>
            <a:pPr marL="0" indent="0">
              <a:buNone/>
            </a:pPr>
            <a:r>
              <a:rPr lang="en-GB" dirty="0"/>
              <a:t>Nu </a:t>
            </a:r>
            <a:r>
              <a:rPr lang="en-GB" dirty="0" err="1"/>
              <a:t>gaan</a:t>
            </a:r>
            <a:r>
              <a:rPr lang="en-GB" dirty="0"/>
              <a:t> we </a:t>
            </a:r>
            <a:r>
              <a:rPr lang="en-GB" dirty="0" err="1"/>
              <a:t>nog</a:t>
            </a:r>
            <a:r>
              <a:rPr lang="en-GB" dirty="0"/>
              <a:t> </a:t>
            </a:r>
            <a:r>
              <a:rPr lang="en-GB" dirty="0" err="1"/>
              <a:t>een</a:t>
            </a:r>
            <a:r>
              <a:rPr lang="en-GB" dirty="0"/>
              <a:t> </a:t>
            </a:r>
            <a:r>
              <a:rPr lang="en-GB" dirty="0" err="1"/>
              <a:t>nieuw</a:t>
            </a:r>
            <a:r>
              <a:rPr lang="en-GB" dirty="0"/>
              <a:t> </a:t>
            </a:r>
            <a:r>
              <a:rPr lang="en-GB" dirty="0" err="1"/>
              <a:t>vormpje</a:t>
            </a:r>
            <a:r>
              <a:rPr lang="en-GB" dirty="0"/>
              <a:t> </a:t>
            </a:r>
            <a:r>
              <a:rPr lang="en-GB" dirty="0" err="1"/>
              <a:t>leren</a:t>
            </a:r>
            <a:r>
              <a:rPr lang="en-GB" dirty="0"/>
              <a:t>:</a:t>
            </a:r>
          </a:p>
          <a:p>
            <a:pPr marL="0" indent="0">
              <a:buNone/>
            </a:pPr>
            <a:endParaRPr lang="en-GB" dirty="0"/>
          </a:p>
          <a:p>
            <a:pPr marL="0" indent="0">
              <a:buNone/>
            </a:pPr>
            <a:endParaRPr lang="en-GB" dirty="0"/>
          </a:p>
          <a:p>
            <a:pPr marL="0" indent="0">
              <a:buNone/>
            </a:pPr>
            <a:r>
              <a:rPr lang="nl-NL" dirty="0"/>
              <a:t>Bepaling van plaats =</a:t>
            </a:r>
          </a:p>
          <a:p>
            <a:pPr marL="0" indent="0">
              <a:buNone/>
            </a:pPr>
            <a:endParaRPr lang="nl-NL" dirty="0"/>
          </a:p>
          <a:p>
            <a:pPr marL="0" indent="0">
              <a:buNone/>
            </a:pPr>
            <a:r>
              <a:rPr lang="nl-NL" dirty="0"/>
              <a:t>Dit vormpje gebruik je om te zeggen waar iets is:</a:t>
            </a:r>
            <a:br>
              <a:rPr lang="nl-NL" dirty="0"/>
            </a:br>
            <a:r>
              <a:rPr lang="nl-NL" dirty="0"/>
              <a:t>NL: bijv. in de trein, onder de tafel</a:t>
            </a:r>
            <a:br>
              <a:rPr lang="nl-NL" dirty="0"/>
            </a:br>
            <a:r>
              <a:rPr lang="nl-NL" dirty="0"/>
              <a:t>ENG: bijv. in </a:t>
            </a:r>
            <a:r>
              <a:rPr lang="nl-NL" dirty="0" err="1"/>
              <a:t>the</a:t>
            </a:r>
            <a:r>
              <a:rPr lang="nl-NL" dirty="0"/>
              <a:t> train, </a:t>
            </a:r>
            <a:r>
              <a:rPr lang="nl-NL" dirty="0" err="1"/>
              <a:t>under</a:t>
            </a:r>
            <a:r>
              <a:rPr lang="nl-NL" dirty="0"/>
              <a:t> </a:t>
            </a:r>
            <a:r>
              <a:rPr lang="nl-NL" dirty="0" err="1"/>
              <a:t>the</a:t>
            </a:r>
            <a:r>
              <a:rPr lang="nl-NL" dirty="0"/>
              <a:t> </a:t>
            </a:r>
            <a:r>
              <a:rPr lang="nl-NL" dirty="0" err="1"/>
              <a:t>table</a:t>
            </a:r>
            <a:r>
              <a:rPr lang="nl-NL" dirty="0"/>
              <a:t> </a:t>
            </a:r>
          </a:p>
          <a:p>
            <a:pPr marL="0" indent="0">
              <a:buNone/>
            </a:pPr>
            <a:endParaRPr lang="nl-NL" dirty="0"/>
          </a:p>
          <a:p>
            <a:pPr marL="0" indent="0">
              <a:buNone/>
            </a:pPr>
            <a:r>
              <a:rPr lang="nl-NL" dirty="0"/>
              <a:t>Dit vormpje is handig als je zinnen moet maken bij je verhaaltje</a:t>
            </a:r>
            <a:endParaRPr lang="en-GB" dirty="0"/>
          </a:p>
        </p:txBody>
      </p:sp>
      <p:sp>
        <p:nvSpPr>
          <p:cNvPr id="4" name="Trapezoid 449">
            <a:extLst>
              <a:ext uri="{FF2B5EF4-FFF2-40B4-BE49-F238E27FC236}">
                <a16:creationId xmlns:a16="http://schemas.microsoft.com/office/drawing/2014/main" id="{A9DD71E2-814C-AED5-FE19-B9CA4387DD10}"/>
              </a:ext>
            </a:extLst>
          </p:cNvPr>
          <p:cNvSpPr/>
          <p:nvPr/>
        </p:nvSpPr>
        <p:spPr>
          <a:xfrm>
            <a:off x="4497752" y="3158690"/>
            <a:ext cx="793333" cy="540619"/>
          </a:xfrm>
          <a:prstGeom prst="trapezoid">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lnSpc>
                <a:spcPct val="107000"/>
              </a:lnSpc>
            </a:pPr>
            <a:r>
              <a:rPr lang="en-US" sz="1100">
                <a:effectLst/>
                <a:ea typeface="Calibri" panose="020F0502020204030204" pitchFamily="34" charset="0"/>
                <a:cs typeface="Times New Roman" panose="02020603050405020304" pitchFamily="18" charset="0"/>
              </a:rPr>
              <a:t>  </a:t>
            </a:r>
            <a:endParaRPr lang="nl-NL"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49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14732-2624-4DEC-94C6-B1A05637C6C1}"/>
              </a:ext>
            </a:extLst>
          </p:cNvPr>
          <p:cNvSpPr>
            <a:spLocks noGrp="1"/>
          </p:cNvSpPr>
          <p:nvPr>
            <p:ph type="title"/>
          </p:nvPr>
        </p:nvSpPr>
        <p:spPr>
          <a:xfrm>
            <a:off x="1147174" y="421573"/>
            <a:ext cx="10713899" cy="1492132"/>
          </a:xfrm>
        </p:spPr>
        <p:txBody>
          <a:bodyPr/>
          <a:lstStyle/>
          <a:p>
            <a:r>
              <a:rPr lang="en-GB" dirty="0" err="1"/>
              <a:t>Zinnen</a:t>
            </a:r>
            <a:r>
              <a:rPr lang="en-GB" dirty="0"/>
              <a:t> </a:t>
            </a:r>
            <a:r>
              <a:rPr lang="en-GB" dirty="0" err="1"/>
              <a:t>maken</a:t>
            </a:r>
            <a:r>
              <a:rPr lang="en-GB" dirty="0"/>
              <a:t> – Making sentences</a:t>
            </a:r>
            <a:endParaRPr lang="nl-NL" dirty="0"/>
          </a:p>
        </p:txBody>
      </p:sp>
      <p:sp>
        <p:nvSpPr>
          <p:cNvPr id="5" name="Tekstvak 4">
            <a:extLst>
              <a:ext uri="{FF2B5EF4-FFF2-40B4-BE49-F238E27FC236}">
                <a16:creationId xmlns:a16="http://schemas.microsoft.com/office/drawing/2014/main" id="{302F9041-730E-4D71-8D65-F14F2116774C}"/>
              </a:ext>
            </a:extLst>
          </p:cNvPr>
          <p:cNvSpPr txBox="1"/>
          <p:nvPr/>
        </p:nvSpPr>
        <p:spPr>
          <a:xfrm>
            <a:off x="1503948" y="1735238"/>
            <a:ext cx="10166684" cy="646331"/>
          </a:xfrm>
          <a:prstGeom prst="rect">
            <a:avLst/>
          </a:prstGeom>
          <a:solidFill>
            <a:schemeClr val="bg1"/>
          </a:solidFill>
        </p:spPr>
        <p:txBody>
          <a:bodyPr wrap="square" rtlCol="0">
            <a:spAutoFit/>
          </a:bodyPr>
          <a:lstStyle/>
          <a:p>
            <a:r>
              <a:rPr lang="en-GB" sz="3600" dirty="0"/>
              <a:t>De </a:t>
            </a:r>
            <a:r>
              <a:rPr lang="en-GB" sz="3600" dirty="0" err="1"/>
              <a:t>vogel</a:t>
            </a:r>
            <a:r>
              <a:rPr lang="en-GB" sz="3600" dirty="0"/>
              <a:t>      </a:t>
            </a:r>
            <a:r>
              <a:rPr lang="en-GB" sz="3600" dirty="0" err="1"/>
              <a:t>vliegt</a:t>
            </a:r>
            <a:r>
              <a:rPr lang="en-GB" sz="3600" dirty="0"/>
              <a:t>      door de </a:t>
            </a:r>
            <a:r>
              <a:rPr lang="en-GB" sz="3600" dirty="0" err="1"/>
              <a:t>lucht</a:t>
            </a:r>
            <a:r>
              <a:rPr lang="en-GB" sz="3600" dirty="0"/>
              <a:t>  </a:t>
            </a:r>
            <a:endParaRPr lang="nl-NL" sz="3600" dirty="0"/>
          </a:p>
        </p:txBody>
      </p:sp>
      <p:sp>
        <p:nvSpPr>
          <p:cNvPr id="6" name="Rechthoek 5">
            <a:extLst>
              <a:ext uri="{FF2B5EF4-FFF2-40B4-BE49-F238E27FC236}">
                <a16:creationId xmlns:a16="http://schemas.microsoft.com/office/drawing/2014/main" id="{DDF6213D-546F-4C2D-B14E-E0CBFB107731}"/>
              </a:ext>
            </a:extLst>
          </p:cNvPr>
          <p:cNvSpPr/>
          <p:nvPr/>
        </p:nvSpPr>
        <p:spPr>
          <a:xfrm>
            <a:off x="1503948" y="2540953"/>
            <a:ext cx="10166684"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07D73833-107A-4527-8018-63A5F919958A}"/>
              </a:ext>
            </a:extLst>
          </p:cNvPr>
          <p:cNvSpPr txBox="1"/>
          <p:nvPr/>
        </p:nvSpPr>
        <p:spPr>
          <a:xfrm>
            <a:off x="1503948" y="4223593"/>
            <a:ext cx="10166684" cy="646331"/>
          </a:xfrm>
          <a:prstGeom prst="rect">
            <a:avLst/>
          </a:prstGeom>
          <a:solidFill>
            <a:schemeClr val="bg1"/>
          </a:solidFill>
        </p:spPr>
        <p:txBody>
          <a:bodyPr wrap="square" rtlCol="0">
            <a:spAutoFit/>
          </a:bodyPr>
          <a:lstStyle/>
          <a:p>
            <a:r>
              <a:rPr lang="nl-NL" sz="3600" dirty="0"/>
              <a:t>The bird 		flies 		  through the air </a:t>
            </a:r>
          </a:p>
        </p:txBody>
      </p:sp>
      <p:sp>
        <p:nvSpPr>
          <p:cNvPr id="12" name="Pijl: omlaag 11">
            <a:extLst>
              <a:ext uri="{FF2B5EF4-FFF2-40B4-BE49-F238E27FC236}">
                <a16:creationId xmlns:a16="http://schemas.microsoft.com/office/drawing/2014/main" id="{0D91CD57-8449-4EA2-B3A6-0DD1A6AEC927}"/>
              </a:ext>
            </a:extLst>
          </p:cNvPr>
          <p:cNvSpPr/>
          <p:nvPr/>
        </p:nvSpPr>
        <p:spPr>
          <a:xfrm>
            <a:off x="5970408" y="3613785"/>
            <a:ext cx="322262" cy="540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28459502-EA51-466B-932F-F31774ADE8AD}"/>
              </a:ext>
            </a:extLst>
          </p:cNvPr>
          <p:cNvSpPr/>
          <p:nvPr/>
        </p:nvSpPr>
        <p:spPr>
          <a:xfrm>
            <a:off x="1503948" y="5055343"/>
            <a:ext cx="10166684"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43">
            <a:extLst>
              <a:ext uri="{FF2B5EF4-FFF2-40B4-BE49-F238E27FC236}">
                <a16:creationId xmlns:a16="http://schemas.microsoft.com/office/drawing/2014/main" id="{A0434368-E70B-4A6A-8D72-AD53CC5749BA}"/>
              </a:ext>
            </a:extLst>
          </p:cNvPr>
          <p:cNvSpPr/>
          <p:nvPr/>
        </p:nvSpPr>
        <p:spPr>
          <a:xfrm>
            <a:off x="2186978" y="2709119"/>
            <a:ext cx="1127760" cy="678180"/>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10" name="Rechthoek 9">
            <a:extLst>
              <a:ext uri="{FF2B5EF4-FFF2-40B4-BE49-F238E27FC236}">
                <a16:creationId xmlns:a16="http://schemas.microsoft.com/office/drawing/2014/main" id="{7B574D47-FB4C-4C26-AC02-6BC14336FC47}"/>
              </a:ext>
            </a:extLst>
          </p:cNvPr>
          <p:cNvSpPr/>
          <p:nvPr/>
        </p:nvSpPr>
        <p:spPr>
          <a:xfrm>
            <a:off x="1602679" y="2709119"/>
            <a:ext cx="368300" cy="673100"/>
          </a:xfrm>
          <a:prstGeom prst="rect">
            <a:avLst/>
          </a:prstGeom>
          <a:solidFill>
            <a:srgbClr val="A5A5A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1" name="Stroomdiagram: Verbindingslijn 16">
            <a:extLst>
              <a:ext uri="{FF2B5EF4-FFF2-40B4-BE49-F238E27FC236}">
                <a16:creationId xmlns:a16="http://schemas.microsoft.com/office/drawing/2014/main" id="{E0A50C76-F2D1-44AA-9ADF-DE5CAC4A6DC1}"/>
              </a:ext>
            </a:extLst>
          </p:cNvPr>
          <p:cNvSpPr>
            <a:spLocks noChangeAspect="1"/>
          </p:cNvSpPr>
          <p:nvPr/>
        </p:nvSpPr>
        <p:spPr>
          <a:xfrm>
            <a:off x="3997768" y="2718958"/>
            <a:ext cx="676800" cy="676800"/>
          </a:xfrm>
          <a:prstGeom prst="flowChartConnector">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Rechthoek 43">
            <a:extLst>
              <a:ext uri="{FF2B5EF4-FFF2-40B4-BE49-F238E27FC236}">
                <a16:creationId xmlns:a16="http://schemas.microsoft.com/office/drawing/2014/main" id="{5E3A0682-2202-4D8D-9AE0-0099700D2B48}"/>
              </a:ext>
            </a:extLst>
          </p:cNvPr>
          <p:cNvSpPr/>
          <p:nvPr/>
        </p:nvSpPr>
        <p:spPr>
          <a:xfrm>
            <a:off x="2151785" y="5197474"/>
            <a:ext cx="1127760" cy="678180"/>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4" name="Rechthoek 9">
            <a:extLst>
              <a:ext uri="{FF2B5EF4-FFF2-40B4-BE49-F238E27FC236}">
                <a16:creationId xmlns:a16="http://schemas.microsoft.com/office/drawing/2014/main" id="{EAAE9C08-983E-45A4-B431-CB4A5C2181A9}"/>
              </a:ext>
            </a:extLst>
          </p:cNvPr>
          <p:cNvSpPr/>
          <p:nvPr/>
        </p:nvSpPr>
        <p:spPr>
          <a:xfrm>
            <a:off x="1567486" y="5197474"/>
            <a:ext cx="368300" cy="673100"/>
          </a:xfrm>
          <a:prstGeom prst="rect">
            <a:avLst/>
          </a:prstGeom>
          <a:solidFill>
            <a:srgbClr val="A5A5A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8" name="Stroomdiagram: Verbindingslijn 16">
            <a:extLst>
              <a:ext uri="{FF2B5EF4-FFF2-40B4-BE49-F238E27FC236}">
                <a16:creationId xmlns:a16="http://schemas.microsoft.com/office/drawing/2014/main" id="{0C9CCD6D-73DD-43F2-B685-783C3D81C877}"/>
              </a:ext>
            </a:extLst>
          </p:cNvPr>
          <p:cNvSpPr>
            <a:spLocks noChangeAspect="1"/>
          </p:cNvSpPr>
          <p:nvPr/>
        </p:nvSpPr>
        <p:spPr>
          <a:xfrm>
            <a:off x="3997768" y="5197492"/>
            <a:ext cx="676800" cy="676800"/>
          </a:xfrm>
          <a:prstGeom prst="flowChartConnector">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Trapezoid 28">
            <a:extLst>
              <a:ext uri="{FF2B5EF4-FFF2-40B4-BE49-F238E27FC236}">
                <a16:creationId xmlns:a16="http://schemas.microsoft.com/office/drawing/2014/main" id="{B13AA9AB-7920-4963-BDF5-17A8AB050D94}"/>
              </a:ext>
            </a:extLst>
          </p:cNvPr>
          <p:cNvSpPr>
            <a:spLocks noChangeAspect="1"/>
          </p:cNvSpPr>
          <p:nvPr/>
        </p:nvSpPr>
        <p:spPr>
          <a:xfrm>
            <a:off x="6459052" y="2705419"/>
            <a:ext cx="1071019" cy="676800"/>
          </a:xfrm>
          <a:prstGeom prst="trapezoid">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lnSpc>
                <a:spcPct val="107000"/>
              </a:lnSpc>
            </a:pPr>
            <a:r>
              <a:rPr lang="en-US" sz="1100">
                <a:effectLst/>
                <a:ea typeface="Calibri" panose="020F0502020204030204" pitchFamily="34" charset="0"/>
                <a:cs typeface="Times New Roman" panose="02020603050405020304" pitchFamily="18" charset="0"/>
              </a:rPr>
              <a:t>  </a:t>
            </a:r>
            <a:endParaRPr lang="en-NL" sz="1100">
              <a:effectLst/>
              <a:ea typeface="Calibri" panose="020F0502020204030204" pitchFamily="34" charset="0"/>
              <a:cs typeface="Times New Roman" panose="02020603050405020304" pitchFamily="18" charset="0"/>
            </a:endParaRPr>
          </a:p>
        </p:txBody>
      </p:sp>
      <p:sp>
        <p:nvSpPr>
          <p:cNvPr id="3" name="Gelijkbenige driehoek 103">
            <a:extLst>
              <a:ext uri="{FF2B5EF4-FFF2-40B4-BE49-F238E27FC236}">
                <a16:creationId xmlns:a16="http://schemas.microsoft.com/office/drawing/2014/main" id="{A3D1A4F7-B3CC-DC67-2FA3-A9FFC9FD24EB}"/>
              </a:ext>
            </a:extLst>
          </p:cNvPr>
          <p:cNvSpPr>
            <a:spLocks noChangeAspect="1"/>
          </p:cNvSpPr>
          <p:nvPr/>
        </p:nvSpPr>
        <p:spPr>
          <a:xfrm>
            <a:off x="4270964" y="2932946"/>
            <a:ext cx="623896" cy="540000"/>
          </a:xfrm>
          <a:prstGeom prst="triangle">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elijkbenige driehoek 16">
            <a:extLst>
              <a:ext uri="{FF2B5EF4-FFF2-40B4-BE49-F238E27FC236}">
                <a16:creationId xmlns:a16="http://schemas.microsoft.com/office/drawing/2014/main" id="{00799CCE-CBAD-4C7F-0739-23C68E66D498}"/>
              </a:ext>
            </a:extLst>
          </p:cNvPr>
          <p:cNvSpPr>
            <a:spLocks noChangeAspect="1"/>
          </p:cNvSpPr>
          <p:nvPr/>
        </p:nvSpPr>
        <p:spPr>
          <a:xfrm>
            <a:off x="4272060" y="5476441"/>
            <a:ext cx="622800" cy="540000"/>
          </a:xfrm>
          <a:prstGeom prst="triangle">
            <a:avLst/>
          </a:prstGeom>
          <a:solidFill>
            <a:srgbClr val="00B0F0"/>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latin typeface="Gill Sans MT" panose="020B0502020104020203"/>
              <a:ea typeface="+mn-ea"/>
              <a:cs typeface="+mn-cs"/>
            </a:endParaRPr>
          </a:p>
        </p:txBody>
      </p:sp>
      <p:sp>
        <p:nvSpPr>
          <p:cNvPr id="7" name="Trapezoid 28">
            <a:extLst>
              <a:ext uri="{FF2B5EF4-FFF2-40B4-BE49-F238E27FC236}">
                <a16:creationId xmlns:a16="http://schemas.microsoft.com/office/drawing/2014/main" id="{981B3349-44AF-5303-414D-F96C710D48F4}"/>
              </a:ext>
            </a:extLst>
          </p:cNvPr>
          <p:cNvSpPr>
            <a:spLocks noChangeAspect="1"/>
          </p:cNvSpPr>
          <p:nvPr/>
        </p:nvSpPr>
        <p:spPr>
          <a:xfrm>
            <a:off x="6459052" y="5193774"/>
            <a:ext cx="1071019" cy="676800"/>
          </a:xfrm>
          <a:prstGeom prst="trapezoid">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lnSpc>
                <a:spcPct val="107000"/>
              </a:lnSpc>
            </a:pPr>
            <a:r>
              <a:rPr lang="en-US" sz="1100">
                <a:effectLst/>
                <a:ea typeface="Calibri" panose="020F0502020204030204" pitchFamily="34" charset="0"/>
                <a:cs typeface="Times New Roman" panose="02020603050405020304" pitchFamily="18" charset="0"/>
              </a:rPr>
              <a:t>  </a:t>
            </a:r>
            <a:endParaRPr lang="en-NL"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3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P spid="23" grpId="0" animBg="1"/>
      <p:bldP spid="24" grpId="0" animBg="1"/>
      <p:bldP spid="28" grpId="0" animBg="1"/>
      <p:bldP spid="29" grpId="0" animBg="1"/>
      <p:bldP spid="3" grpId="0" animBg="1"/>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14732-2624-4DEC-94C6-B1A05637C6C1}"/>
              </a:ext>
            </a:extLst>
          </p:cNvPr>
          <p:cNvSpPr>
            <a:spLocks noGrp="1"/>
          </p:cNvSpPr>
          <p:nvPr>
            <p:ph type="title"/>
          </p:nvPr>
        </p:nvSpPr>
        <p:spPr>
          <a:xfrm>
            <a:off x="1147174" y="421573"/>
            <a:ext cx="10713899" cy="1492132"/>
          </a:xfrm>
        </p:spPr>
        <p:txBody>
          <a:bodyPr/>
          <a:lstStyle/>
          <a:p>
            <a:r>
              <a:rPr lang="en-GB" dirty="0" err="1"/>
              <a:t>Zinnen</a:t>
            </a:r>
            <a:r>
              <a:rPr lang="en-GB" dirty="0"/>
              <a:t> </a:t>
            </a:r>
            <a:r>
              <a:rPr lang="en-GB" dirty="0" err="1"/>
              <a:t>maken</a:t>
            </a:r>
            <a:r>
              <a:rPr lang="en-GB" dirty="0"/>
              <a:t> – Making sentences</a:t>
            </a:r>
            <a:endParaRPr lang="nl-NL" dirty="0"/>
          </a:p>
        </p:txBody>
      </p:sp>
      <p:sp>
        <p:nvSpPr>
          <p:cNvPr id="5" name="Tekstvak 4">
            <a:extLst>
              <a:ext uri="{FF2B5EF4-FFF2-40B4-BE49-F238E27FC236}">
                <a16:creationId xmlns:a16="http://schemas.microsoft.com/office/drawing/2014/main" id="{302F9041-730E-4D71-8D65-F14F2116774C}"/>
              </a:ext>
            </a:extLst>
          </p:cNvPr>
          <p:cNvSpPr txBox="1"/>
          <p:nvPr/>
        </p:nvSpPr>
        <p:spPr>
          <a:xfrm>
            <a:off x="1503948" y="1735238"/>
            <a:ext cx="10166684" cy="646331"/>
          </a:xfrm>
          <a:prstGeom prst="rect">
            <a:avLst/>
          </a:prstGeom>
          <a:solidFill>
            <a:schemeClr val="bg1"/>
          </a:solidFill>
        </p:spPr>
        <p:txBody>
          <a:bodyPr wrap="square" rtlCol="0">
            <a:spAutoFit/>
          </a:bodyPr>
          <a:lstStyle/>
          <a:p>
            <a:r>
              <a:rPr lang="en-GB" sz="3600" dirty="0" err="1"/>
              <a:t>Een</a:t>
            </a:r>
            <a:r>
              <a:rPr lang="en-GB" sz="3600" dirty="0"/>
              <a:t> kat   		</a:t>
            </a:r>
            <a:r>
              <a:rPr lang="en-GB" sz="3600" dirty="0" err="1"/>
              <a:t>kijkt</a:t>
            </a:r>
            <a:r>
              <a:rPr lang="en-GB" sz="3600" dirty="0"/>
              <a:t>				</a:t>
            </a:r>
            <a:r>
              <a:rPr lang="en-GB" sz="3600" dirty="0" err="1"/>
              <a:t>naar</a:t>
            </a:r>
            <a:r>
              <a:rPr lang="en-GB" sz="3600" dirty="0"/>
              <a:t> de </a:t>
            </a:r>
            <a:r>
              <a:rPr lang="en-GB" sz="3600" dirty="0" err="1"/>
              <a:t>bomen</a:t>
            </a:r>
            <a:r>
              <a:rPr lang="en-GB" sz="3600" dirty="0"/>
              <a:t> </a:t>
            </a:r>
            <a:endParaRPr lang="nl-NL" sz="3600" dirty="0"/>
          </a:p>
        </p:txBody>
      </p:sp>
      <p:sp>
        <p:nvSpPr>
          <p:cNvPr id="6" name="Rechthoek 5">
            <a:extLst>
              <a:ext uri="{FF2B5EF4-FFF2-40B4-BE49-F238E27FC236}">
                <a16:creationId xmlns:a16="http://schemas.microsoft.com/office/drawing/2014/main" id="{DDF6213D-546F-4C2D-B14E-E0CBFB107731}"/>
              </a:ext>
            </a:extLst>
          </p:cNvPr>
          <p:cNvSpPr/>
          <p:nvPr/>
        </p:nvSpPr>
        <p:spPr>
          <a:xfrm>
            <a:off x="1503948" y="2540953"/>
            <a:ext cx="10166684"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07D73833-107A-4527-8018-63A5F919958A}"/>
              </a:ext>
            </a:extLst>
          </p:cNvPr>
          <p:cNvSpPr txBox="1"/>
          <p:nvPr/>
        </p:nvSpPr>
        <p:spPr>
          <a:xfrm>
            <a:off x="1503948" y="4223593"/>
            <a:ext cx="10166684" cy="646331"/>
          </a:xfrm>
          <a:prstGeom prst="rect">
            <a:avLst/>
          </a:prstGeom>
          <a:solidFill>
            <a:schemeClr val="bg1"/>
          </a:solidFill>
        </p:spPr>
        <p:txBody>
          <a:bodyPr wrap="square" rtlCol="0">
            <a:spAutoFit/>
          </a:bodyPr>
          <a:lstStyle/>
          <a:p>
            <a:r>
              <a:rPr lang="nl-NL" sz="3600" dirty="0"/>
              <a:t>A </a:t>
            </a:r>
            <a:r>
              <a:rPr lang="nl-NL" sz="3600" dirty="0" err="1"/>
              <a:t>cat</a:t>
            </a:r>
            <a:r>
              <a:rPr lang="nl-NL" sz="3600" dirty="0"/>
              <a:t> 			looks 			at </a:t>
            </a:r>
            <a:r>
              <a:rPr lang="nl-NL" sz="3600" dirty="0" err="1"/>
              <a:t>the</a:t>
            </a:r>
            <a:r>
              <a:rPr lang="nl-NL" sz="3600" dirty="0"/>
              <a:t> trees</a:t>
            </a:r>
          </a:p>
        </p:txBody>
      </p:sp>
      <p:sp>
        <p:nvSpPr>
          <p:cNvPr id="12" name="Pijl: omlaag 11">
            <a:extLst>
              <a:ext uri="{FF2B5EF4-FFF2-40B4-BE49-F238E27FC236}">
                <a16:creationId xmlns:a16="http://schemas.microsoft.com/office/drawing/2014/main" id="{0D91CD57-8449-4EA2-B3A6-0DD1A6AEC927}"/>
              </a:ext>
            </a:extLst>
          </p:cNvPr>
          <p:cNvSpPr/>
          <p:nvPr/>
        </p:nvSpPr>
        <p:spPr>
          <a:xfrm>
            <a:off x="5970408" y="3613785"/>
            <a:ext cx="322262" cy="540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28459502-EA51-466B-932F-F31774ADE8AD}"/>
              </a:ext>
            </a:extLst>
          </p:cNvPr>
          <p:cNvSpPr/>
          <p:nvPr/>
        </p:nvSpPr>
        <p:spPr>
          <a:xfrm>
            <a:off x="1503948" y="5055343"/>
            <a:ext cx="10166684"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43">
            <a:extLst>
              <a:ext uri="{FF2B5EF4-FFF2-40B4-BE49-F238E27FC236}">
                <a16:creationId xmlns:a16="http://schemas.microsoft.com/office/drawing/2014/main" id="{A0434368-E70B-4A6A-8D72-AD53CC5749BA}"/>
              </a:ext>
            </a:extLst>
          </p:cNvPr>
          <p:cNvSpPr/>
          <p:nvPr/>
        </p:nvSpPr>
        <p:spPr>
          <a:xfrm>
            <a:off x="2186978" y="2709119"/>
            <a:ext cx="1127760" cy="678180"/>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10" name="Rechthoek 9">
            <a:extLst>
              <a:ext uri="{FF2B5EF4-FFF2-40B4-BE49-F238E27FC236}">
                <a16:creationId xmlns:a16="http://schemas.microsoft.com/office/drawing/2014/main" id="{7B574D47-FB4C-4C26-AC02-6BC14336FC47}"/>
              </a:ext>
            </a:extLst>
          </p:cNvPr>
          <p:cNvSpPr/>
          <p:nvPr/>
        </p:nvSpPr>
        <p:spPr>
          <a:xfrm>
            <a:off x="1602679" y="2709119"/>
            <a:ext cx="368300" cy="673100"/>
          </a:xfrm>
          <a:prstGeom prst="rect">
            <a:avLst/>
          </a:prstGeom>
          <a:solidFill>
            <a:srgbClr val="A5A5A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1" name="Stroomdiagram: Verbindingslijn 16">
            <a:extLst>
              <a:ext uri="{FF2B5EF4-FFF2-40B4-BE49-F238E27FC236}">
                <a16:creationId xmlns:a16="http://schemas.microsoft.com/office/drawing/2014/main" id="{E0A50C76-F2D1-44AA-9ADF-DE5CAC4A6DC1}"/>
              </a:ext>
            </a:extLst>
          </p:cNvPr>
          <p:cNvSpPr>
            <a:spLocks noChangeAspect="1"/>
          </p:cNvSpPr>
          <p:nvPr/>
        </p:nvSpPr>
        <p:spPr>
          <a:xfrm>
            <a:off x="3997768" y="2718958"/>
            <a:ext cx="676800" cy="676800"/>
          </a:xfrm>
          <a:prstGeom prst="flowChartConnector">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Rechthoek 43">
            <a:extLst>
              <a:ext uri="{FF2B5EF4-FFF2-40B4-BE49-F238E27FC236}">
                <a16:creationId xmlns:a16="http://schemas.microsoft.com/office/drawing/2014/main" id="{5E3A0682-2202-4D8D-9AE0-0099700D2B48}"/>
              </a:ext>
            </a:extLst>
          </p:cNvPr>
          <p:cNvSpPr/>
          <p:nvPr/>
        </p:nvSpPr>
        <p:spPr>
          <a:xfrm>
            <a:off x="2151785" y="5197474"/>
            <a:ext cx="1127760" cy="678180"/>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4" name="Rechthoek 9">
            <a:extLst>
              <a:ext uri="{FF2B5EF4-FFF2-40B4-BE49-F238E27FC236}">
                <a16:creationId xmlns:a16="http://schemas.microsoft.com/office/drawing/2014/main" id="{EAAE9C08-983E-45A4-B431-CB4A5C2181A9}"/>
              </a:ext>
            </a:extLst>
          </p:cNvPr>
          <p:cNvSpPr/>
          <p:nvPr/>
        </p:nvSpPr>
        <p:spPr>
          <a:xfrm>
            <a:off x="1567486" y="5197474"/>
            <a:ext cx="368300" cy="673100"/>
          </a:xfrm>
          <a:prstGeom prst="rect">
            <a:avLst/>
          </a:prstGeom>
          <a:solidFill>
            <a:srgbClr val="A5A5A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8" name="Stroomdiagram: Verbindingslijn 16">
            <a:extLst>
              <a:ext uri="{FF2B5EF4-FFF2-40B4-BE49-F238E27FC236}">
                <a16:creationId xmlns:a16="http://schemas.microsoft.com/office/drawing/2014/main" id="{0C9CCD6D-73DD-43F2-B685-783C3D81C877}"/>
              </a:ext>
            </a:extLst>
          </p:cNvPr>
          <p:cNvSpPr>
            <a:spLocks noChangeAspect="1"/>
          </p:cNvSpPr>
          <p:nvPr/>
        </p:nvSpPr>
        <p:spPr>
          <a:xfrm>
            <a:off x="3997768" y="5197492"/>
            <a:ext cx="676800" cy="676800"/>
          </a:xfrm>
          <a:prstGeom prst="flowChartConnector">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Trapezoid 28">
            <a:extLst>
              <a:ext uri="{FF2B5EF4-FFF2-40B4-BE49-F238E27FC236}">
                <a16:creationId xmlns:a16="http://schemas.microsoft.com/office/drawing/2014/main" id="{B13AA9AB-7920-4963-BDF5-17A8AB050D94}"/>
              </a:ext>
            </a:extLst>
          </p:cNvPr>
          <p:cNvSpPr>
            <a:spLocks noChangeAspect="1"/>
          </p:cNvSpPr>
          <p:nvPr/>
        </p:nvSpPr>
        <p:spPr>
          <a:xfrm>
            <a:off x="6459052" y="2705419"/>
            <a:ext cx="1071019" cy="676800"/>
          </a:xfrm>
          <a:prstGeom prst="trapezoid">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lnSpc>
                <a:spcPct val="107000"/>
              </a:lnSpc>
            </a:pPr>
            <a:r>
              <a:rPr lang="en-US" sz="1100">
                <a:effectLst/>
                <a:ea typeface="Calibri" panose="020F0502020204030204" pitchFamily="34" charset="0"/>
                <a:cs typeface="Times New Roman" panose="02020603050405020304" pitchFamily="18" charset="0"/>
              </a:rPr>
              <a:t>  </a:t>
            </a:r>
            <a:endParaRPr lang="en-NL" sz="1100">
              <a:effectLst/>
              <a:ea typeface="Calibri" panose="020F0502020204030204" pitchFamily="34" charset="0"/>
              <a:cs typeface="Times New Roman" panose="02020603050405020304" pitchFamily="18" charset="0"/>
            </a:endParaRPr>
          </a:p>
        </p:txBody>
      </p:sp>
      <p:sp>
        <p:nvSpPr>
          <p:cNvPr id="3" name="Gelijkbenige driehoek 103">
            <a:extLst>
              <a:ext uri="{FF2B5EF4-FFF2-40B4-BE49-F238E27FC236}">
                <a16:creationId xmlns:a16="http://schemas.microsoft.com/office/drawing/2014/main" id="{A3D1A4F7-B3CC-DC67-2FA3-A9FFC9FD24EB}"/>
              </a:ext>
            </a:extLst>
          </p:cNvPr>
          <p:cNvSpPr>
            <a:spLocks noChangeAspect="1"/>
          </p:cNvSpPr>
          <p:nvPr/>
        </p:nvSpPr>
        <p:spPr>
          <a:xfrm>
            <a:off x="4270964" y="2932946"/>
            <a:ext cx="623896" cy="540000"/>
          </a:xfrm>
          <a:prstGeom prst="triangle">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elijkbenige driehoek 16">
            <a:extLst>
              <a:ext uri="{FF2B5EF4-FFF2-40B4-BE49-F238E27FC236}">
                <a16:creationId xmlns:a16="http://schemas.microsoft.com/office/drawing/2014/main" id="{00799CCE-CBAD-4C7F-0739-23C68E66D498}"/>
              </a:ext>
            </a:extLst>
          </p:cNvPr>
          <p:cNvSpPr>
            <a:spLocks noChangeAspect="1"/>
          </p:cNvSpPr>
          <p:nvPr/>
        </p:nvSpPr>
        <p:spPr>
          <a:xfrm>
            <a:off x="4272060" y="5476441"/>
            <a:ext cx="622800" cy="540000"/>
          </a:xfrm>
          <a:prstGeom prst="triangle">
            <a:avLst/>
          </a:prstGeom>
          <a:solidFill>
            <a:srgbClr val="00B0F0"/>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latin typeface="Gill Sans MT" panose="020B0502020104020203"/>
              <a:ea typeface="+mn-ea"/>
              <a:cs typeface="+mn-cs"/>
            </a:endParaRPr>
          </a:p>
        </p:txBody>
      </p:sp>
      <p:sp>
        <p:nvSpPr>
          <p:cNvPr id="7" name="Trapezoid 28">
            <a:extLst>
              <a:ext uri="{FF2B5EF4-FFF2-40B4-BE49-F238E27FC236}">
                <a16:creationId xmlns:a16="http://schemas.microsoft.com/office/drawing/2014/main" id="{981B3349-44AF-5303-414D-F96C710D48F4}"/>
              </a:ext>
            </a:extLst>
          </p:cNvPr>
          <p:cNvSpPr>
            <a:spLocks noChangeAspect="1"/>
          </p:cNvSpPr>
          <p:nvPr/>
        </p:nvSpPr>
        <p:spPr>
          <a:xfrm>
            <a:off x="6459052" y="5193774"/>
            <a:ext cx="1071019" cy="676800"/>
          </a:xfrm>
          <a:prstGeom prst="trapezoid">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lnSpc>
                <a:spcPct val="107000"/>
              </a:lnSpc>
            </a:pPr>
            <a:r>
              <a:rPr lang="en-US" sz="1100">
                <a:effectLst/>
                <a:ea typeface="Calibri" panose="020F0502020204030204" pitchFamily="34" charset="0"/>
                <a:cs typeface="Times New Roman" panose="02020603050405020304" pitchFamily="18" charset="0"/>
              </a:rPr>
              <a:t>  </a:t>
            </a:r>
            <a:endParaRPr lang="en-NL"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800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P spid="23" grpId="0" animBg="1"/>
      <p:bldP spid="24" grpId="0" animBg="1"/>
      <p:bldP spid="28" grpId="0" animBg="1"/>
      <p:bldP spid="29" grpId="0" animBg="1"/>
      <p:bldP spid="3" grpId="0" animBg="1"/>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14732-2624-4DEC-94C6-B1A05637C6C1}"/>
              </a:ext>
            </a:extLst>
          </p:cNvPr>
          <p:cNvSpPr>
            <a:spLocks noGrp="1"/>
          </p:cNvSpPr>
          <p:nvPr>
            <p:ph type="title"/>
          </p:nvPr>
        </p:nvSpPr>
        <p:spPr>
          <a:xfrm>
            <a:off x="1147174" y="421573"/>
            <a:ext cx="10713899" cy="1492132"/>
          </a:xfrm>
        </p:spPr>
        <p:txBody>
          <a:bodyPr/>
          <a:lstStyle/>
          <a:p>
            <a:r>
              <a:rPr lang="en-GB" dirty="0" err="1"/>
              <a:t>Zinnen</a:t>
            </a:r>
            <a:r>
              <a:rPr lang="en-GB" dirty="0"/>
              <a:t> </a:t>
            </a:r>
            <a:r>
              <a:rPr lang="en-GB" dirty="0" err="1"/>
              <a:t>maken</a:t>
            </a:r>
            <a:r>
              <a:rPr lang="en-GB" dirty="0"/>
              <a:t> – Making sentences</a:t>
            </a:r>
            <a:endParaRPr lang="nl-NL" dirty="0"/>
          </a:p>
        </p:txBody>
      </p:sp>
      <p:sp>
        <p:nvSpPr>
          <p:cNvPr id="5" name="Tekstvak 4">
            <a:extLst>
              <a:ext uri="{FF2B5EF4-FFF2-40B4-BE49-F238E27FC236}">
                <a16:creationId xmlns:a16="http://schemas.microsoft.com/office/drawing/2014/main" id="{302F9041-730E-4D71-8D65-F14F2116774C}"/>
              </a:ext>
            </a:extLst>
          </p:cNvPr>
          <p:cNvSpPr txBox="1"/>
          <p:nvPr/>
        </p:nvSpPr>
        <p:spPr>
          <a:xfrm>
            <a:off x="1503948" y="1735238"/>
            <a:ext cx="10166684" cy="646331"/>
          </a:xfrm>
          <a:prstGeom prst="rect">
            <a:avLst/>
          </a:prstGeom>
          <a:solidFill>
            <a:schemeClr val="bg1"/>
          </a:solidFill>
        </p:spPr>
        <p:txBody>
          <a:bodyPr wrap="square" rtlCol="0">
            <a:spAutoFit/>
          </a:bodyPr>
          <a:lstStyle/>
          <a:p>
            <a:r>
              <a:rPr lang="en-GB" sz="3600" dirty="0" err="1"/>
              <a:t>Een</a:t>
            </a:r>
            <a:r>
              <a:rPr lang="en-GB" sz="3600" dirty="0"/>
              <a:t> kat   		</a:t>
            </a:r>
            <a:r>
              <a:rPr lang="en-GB" sz="3600" dirty="0" err="1"/>
              <a:t>klimt</a:t>
            </a:r>
            <a:r>
              <a:rPr lang="en-GB" sz="3600" dirty="0"/>
              <a:t>			in </a:t>
            </a:r>
            <a:r>
              <a:rPr lang="en-GB" sz="3600" dirty="0" err="1"/>
              <a:t>een</a:t>
            </a:r>
            <a:r>
              <a:rPr lang="en-GB" sz="3600" dirty="0"/>
              <a:t> boom</a:t>
            </a:r>
            <a:endParaRPr lang="nl-NL" sz="3600" dirty="0"/>
          </a:p>
        </p:txBody>
      </p:sp>
      <p:sp>
        <p:nvSpPr>
          <p:cNvPr id="6" name="Rechthoek 5">
            <a:extLst>
              <a:ext uri="{FF2B5EF4-FFF2-40B4-BE49-F238E27FC236}">
                <a16:creationId xmlns:a16="http://schemas.microsoft.com/office/drawing/2014/main" id="{DDF6213D-546F-4C2D-B14E-E0CBFB107731}"/>
              </a:ext>
            </a:extLst>
          </p:cNvPr>
          <p:cNvSpPr/>
          <p:nvPr/>
        </p:nvSpPr>
        <p:spPr>
          <a:xfrm>
            <a:off x="1503948" y="2540953"/>
            <a:ext cx="10166684"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07D73833-107A-4527-8018-63A5F919958A}"/>
              </a:ext>
            </a:extLst>
          </p:cNvPr>
          <p:cNvSpPr txBox="1"/>
          <p:nvPr/>
        </p:nvSpPr>
        <p:spPr>
          <a:xfrm>
            <a:off x="1503948" y="4223593"/>
            <a:ext cx="10166684" cy="646331"/>
          </a:xfrm>
          <a:prstGeom prst="rect">
            <a:avLst/>
          </a:prstGeom>
          <a:solidFill>
            <a:schemeClr val="bg1"/>
          </a:solidFill>
        </p:spPr>
        <p:txBody>
          <a:bodyPr wrap="square" rtlCol="0">
            <a:spAutoFit/>
          </a:bodyPr>
          <a:lstStyle/>
          <a:p>
            <a:r>
              <a:rPr lang="nl-NL" sz="3600" dirty="0"/>
              <a:t>A </a:t>
            </a:r>
            <a:r>
              <a:rPr lang="nl-NL" sz="3600" dirty="0" err="1"/>
              <a:t>cat</a:t>
            </a:r>
            <a:r>
              <a:rPr lang="nl-NL" sz="3600" dirty="0"/>
              <a:t> 			</a:t>
            </a:r>
            <a:r>
              <a:rPr lang="nl-NL" sz="3600" dirty="0" err="1"/>
              <a:t>climbs</a:t>
            </a:r>
            <a:r>
              <a:rPr lang="nl-NL" sz="3600" dirty="0"/>
              <a:t> 			in a tree</a:t>
            </a:r>
          </a:p>
        </p:txBody>
      </p:sp>
      <p:sp>
        <p:nvSpPr>
          <p:cNvPr id="12" name="Pijl: omlaag 11">
            <a:extLst>
              <a:ext uri="{FF2B5EF4-FFF2-40B4-BE49-F238E27FC236}">
                <a16:creationId xmlns:a16="http://schemas.microsoft.com/office/drawing/2014/main" id="{0D91CD57-8449-4EA2-B3A6-0DD1A6AEC927}"/>
              </a:ext>
            </a:extLst>
          </p:cNvPr>
          <p:cNvSpPr/>
          <p:nvPr/>
        </p:nvSpPr>
        <p:spPr>
          <a:xfrm>
            <a:off x="5970408" y="3613785"/>
            <a:ext cx="322262" cy="540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28459502-EA51-466B-932F-F31774ADE8AD}"/>
              </a:ext>
            </a:extLst>
          </p:cNvPr>
          <p:cNvSpPr/>
          <p:nvPr/>
        </p:nvSpPr>
        <p:spPr>
          <a:xfrm>
            <a:off x="1503948" y="5055343"/>
            <a:ext cx="10166684"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43">
            <a:extLst>
              <a:ext uri="{FF2B5EF4-FFF2-40B4-BE49-F238E27FC236}">
                <a16:creationId xmlns:a16="http://schemas.microsoft.com/office/drawing/2014/main" id="{A0434368-E70B-4A6A-8D72-AD53CC5749BA}"/>
              </a:ext>
            </a:extLst>
          </p:cNvPr>
          <p:cNvSpPr/>
          <p:nvPr/>
        </p:nvSpPr>
        <p:spPr>
          <a:xfrm>
            <a:off x="2186978" y="2709119"/>
            <a:ext cx="1127760" cy="678180"/>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10" name="Rechthoek 9">
            <a:extLst>
              <a:ext uri="{FF2B5EF4-FFF2-40B4-BE49-F238E27FC236}">
                <a16:creationId xmlns:a16="http://schemas.microsoft.com/office/drawing/2014/main" id="{7B574D47-FB4C-4C26-AC02-6BC14336FC47}"/>
              </a:ext>
            </a:extLst>
          </p:cNvPr>
          <p:cNvSpPr/>
          <p:nvPr/>
        </p:nvSpPr>
        <p:spPr>
          <a:xfrm>
            <a:off x="1602679" y="2709119"/>
            <a:ext cx="368300" cy="673100"/>
          </a:xfrm>
          <a:prstGeom prst="rect">
            <a:avLst/>
          </a:prstGeom>
          <a:solidFill>
            <a:srgbClr val="A5A5A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1" name="Stroomdiagram: Verbindingslijn 16">
            <a:extLst>
              <a:ext uri="{FF2B5EF4-FFF2-40B4-BE49-F238E27FC236}">
                <a16:creationId xmlns:a16="http://schemas.microsoft.com/office/drawing/2014/main" id="{E0A50C76-F2D1-44AA-9ADF-DE5CAC4A6DC1}"/>
              </a:ext>
            </a:extLst>
          </p:cNvPr>
          <p:cNvSpPr>
            <a:spLocks noChangeAspect="1"/>
          </p:cNvSpPr>
          <p:nvPr/>
        </p:nvSpPr>
        <p:spPr>
          <a:xfrm>
            <a:off x="3997768" y="2718958"/>
            <a:ext cx="676800" cy="676800"/>
          </a:xfrm>
          <a:prstGeom prst="flowChartConnector">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Rechthoek 43">
            <a:extLst>
              <a:ext uri="{FF2B5EF4-FFF2-40B4-BE49-F238E27FC236}">
                <a16:creationId xmlns:a16="http://schemas.microsoft.com/office/drawing/2014/main" id="{5E3A0682-2202-4D8D-9AE0-0099700D2B48}"/>
              </a:ext>
            </a:extLst>
          </p:cNvPr>
          <p:cNvSpPr/>
          <p:nvPr/>
        </p:nvSpPr>
        <p:spPr>
          <a:xfrm>
            <a:off x="2151785" y="5197474"/>
            <a:ext cx="1127760" cy="678180"/>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4" name="Rechthoek 9">
            <a:extLst>
              <a:ext uri="{FF2B5EF4-FFF2-40B4-BE49-F238E27FC236}">
                <a16:creationId xmlns:a16="http://schemas.microsoft.com/office/drawing/2014/main" id="{EAAE9C08-983E-45A4-B431-CB4A5C2181A9}"/>
              </a:ext>
            </a:extLst>
          </p:cNvPr>
          <p:cNvSpPr/>
          <p:nvPr/>
        </p:nvSpPr>
        <p:spPr>
          <a:xfrm>
            <a:off x="1567486" y="5197474"/>
            <a:ext cx="368300" cy="673100"/>
          </a:xfrm>
          <a:prstGeom prst="rect">
            <a:avLst/>
          </a:prstGeom>
          <a:solidFill>
            <a:srgbClr val="A5A5A5"/>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28" name="Stroomdiagram: Verbindingslijn 16">
            <a:extLst>
              <a:ext uri="{FF2B5EF4-FFF2-40B4-BE49-F238E27FC236}">
                <a16:creationId xmlns:a16="http://schemas.microsoft.com/office/drawing/2014/main" id="{0C9CCD6D-73DD-43F2-B685-783C3D81C877}"/>
              </a:ext>
            </a:extLst>
          </p:cNvPr>
          <p:cNvSpPr>
            <a:spLocks noChangeAspect="1"/>
          </p:cNvSpPr>
          <p:nvPr/>
        </p:nvSpPr>
        <p:spPr>
          <a:xfrm>
            <a:off x="3997768" y="5197492"/>
            <a:ext cx="676800" cy="676800"/>
          </a:xfrm>
          <a:prstGeom prst="flowChartConnector">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Trapezoid 28">
            <a:extLst>
              <a:ext uri="{FF2B5EF4-FFF2-40B4-BE49-F238E27FC236}">
                <a16:creationId xmlns:a16="http://schemas.microsoft.com/office/drawing/2014/main" id="{B13AA9AB-7920-4963-BDF5-17A8AB050D94}"/>
              </a:ext>
            </a:extLst>
          </p:cNvPr>
          <p:cNvSpPr>
            <a:spLocks noChangeAspect="1"/>
          </p:cNvSpPr>
          <p:nvPr/>
        </p:nvSpPr>
        <p:spPr>
          <a:xfrm>
            <a:off x="6459052" y="2705419"/>
            <a:ext cx="1071019" cy="676800"/>
          </a:xfrm>
          <a:prstGeom prst="trapezoid">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lnSpc>
                <a:spcPct val="107000"/>
              </a:lnSpc>
            </a:pPr>
            <a:r>
              <a:rPr lang="en-US" sz="1100">
                <a:effectLst/>
                <a:ea typeface="Calibri" panose="020F0502020204030204" pitchFamily="34" charset="0"/>
                <a:cs typeface="Times New Roman" panose="02020603050405020304" pitchFamily="18" charset="0"/>
              </a:rPr>
              <a:t>  </a:t>
            </a:r>
            <a:endParaRPr lang="en-NL" sz="1100">
              <a:effectLst/>
              <a:ea typeface="Calibri" panose="020F0502020204030204" pitchFamily="34" charset="0"/>
              <a:cs typeface="Times New Roman" panose="02020603050405020304" pitchFamily="18" charset="0"/>
            </a:endParaRPr>
          </a:p>
        </p:txBody>
      </p:sp>
      <p:sp>
        <p:nvSpPr>
          <p:cNvPr id="3" name="Gelijkbenige driehoek 103">
            <a:extLst>
              <a:ext uri="{FF2B5EF4-FFF2-40B4-BE49-F238E27FC236}">
                <a16:creationId xmlns:a16="http://schemas.microsoft.com/office/drawing/2014/main" id="{A3D1A4F7-B3CC-DC67-2FA3-A9FFC9FD24EB}"/>
              </a:ext>
            </a:extLst>
          </p:cNvPr>
          <p:cNvSpPr>
            <a:spLocks noChangeAspect="1"/>
          </p:cNvSpPr>
          <p:nvPr/>
        </p:nvSpPr>
        <p:spPr>
          <a:xfrm>
            <a:off x="4270964" y="2932946"/>
            <a:ext cx="623896" cy="540000"/>
          </a:xfrm>
          <a:prstGeom prst="triangle">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elijkbenige driehoek 16">
            <a:extLst>
              <a:ext uri="{FF2B5EF4-FFF2-40B4-BE49-F238E27FC236}">
                <a16:creationId xmlns:a16="http://schemas.microsoft.com/office/drawing/2014/main" id="{00799CCE-CBAD-4C7F-0739-23C68E66D498}"/>
              </a:ext>
            </a:extLst>
          </p:cNvPr>
          <p:cNvSpPr>
            <a:spLocks noChangeAspect="1"/>
          </p:cNvSpPr>
          <p:nvPr/>
        </p:nvSpPr>
        <p:spPr>
          <a:xfrm>
            <a:off x="4272060" y="5476441"/>
            <a:ext cx="622800" cy="540000"/>
          </a:xfrm>
          <a:prstGeom prst="triangle">
            <a:avLst/>
          </a:prstGeom>
          <a:solidFill>
            <a:srgbClr val="00B0F0"/>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latin typeface="Gill Sans MT" panose="020B0502020104020203"/>
              <a:ea typeface="+mn-ea"/>
              <a:cs typeface="+mn-cs"/>
            </a:endParaRPr>
          </a:p>
        </p:txBody>
      </p:sp>
      <p:sp>
        <p:nvSpPr>
          <p:cNvPr id="7" name="Trapezoid 28">
            <a:extLst>
              <a:ext uri="{FF2B5EF4-FFF2-40B4-BE49-F238E27FC236}">
                <a16:creationId xmlns:a16="http://schemas.microsoft.com/office/drawing/2014/main" id="{981B3349-44AF-5303-414D-F96C710D48F4}"/>
              </a:ext>
            </a:extLst>
          </p:cNvPr>
          <p:cNvSpPr>
            <a:spLocks noChangeAspect="1"/>
          </p:cNvSpPr>
          <p:nvPr/>
        </p:nvSpPr>
        <p:spPr>
          <a:xfrm>
            <a:off x="6459052" y="5193774"/>
            <a:ext cx="1071019" cy="676800"/>
          </a:xfrm>
          <a:prstGeom prst="trapezoid">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lnSpc>
                <a:spcPct val="107000"/>
              </a:lnSpc>
            </a:pPr>
            <a:r>
              <a:rPr lang="en-US" sz="1100">
                <a:effectLst/>
                <a:ea typeface="Calibri" panose="020F0502020204030204" pitchFamily="34" charset="0"/>
                <a:cs typeface="Times New Roman" panose="02020603050405020304" pitchFamily="18" charset="0"/>
              </a:rPr>
              <a:t>  </a:t>
            </a:r>
            <a:endParaRPr lang="en-NL"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24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P spid="23" grpId="0" animBg="1"/>
      <p:bldP spid="24" grpId="0" animBg="1"/>
      <p:bldP spid="28" grpId="0" animBg="1"/>
      <p:bldP spid="29" grpId="0" animBg="1"/>
      <p:bldP spid="3" grpId="0" animBg="1"/>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09CE5-AC16-4715-A9CF-DCD76EB2893B}"/>
              </a:ext>
            </a:extLst>
          </p:cNvPr>
          <p:cNvSpPr>
            <a:spLocks noGrp="1"/>
          </p:cNvSpPr>
          <p:nvPr>
            <p:ph type="title"/>
          </p:nvPr>
        </p:nvSpPr>
        <p:spPr/>
        <p:txBody>
          <a:bodyPr/>
          <a:lstStyle/>
          <a:p>
            <a:r>
              <a:rPr lang="en-GB" dirty="0" err="1"/>
              <a:t>Individueel</a:t>
            </a:r>
            <a:r>
              <a:rPr lang="en-GB" dirty="0"/>
              <a:t> </a:t>
            </a:r>
            <a:r>
              <a:rPr lang="en-GB" dirty="0" err="1"/>
              <a:t>oefenen</a:t>
            </a:r>
            <a:endParaRPr lang="en-NL" dirty="0"/>
          </a:p>
        </p:txBody>
      </p:sp>
      <p:sp>
        <p:nvSpPr>
          <p:cNvPr id="3" name="Content Placeholder 2">
            <a:extLst>
              <a:ext uri="{FF2B5EF4-FFF2-40B4-BE49-F238E27FC236}">
                <a16:creationId xmlns:a16="http://schemas.microsoft.com/office/drawing/2014/main" id="{E5CD4A9D-F763-4D76-87F6-43ADAA0FD2A4}"/>
              </a:ext>
            </a:extLst>
          </p:cNvPr>
          <p:cNvSpPr>
            <a:spLocks noGrp="1"/>
          </p:cNvSpPr>
          <p:nvPr>
            <p:ph idx="1"/>
          </p:nvPr>
        </p:nvSpPr>
        <p:spPr>
          <a:xfrm>
            <a:off x="1251677" y="2286001"/>
            <a:ext cx="10678385" cy="3593591"/>
          </a:xfrm>
        </p:spPr>
        <p:txBody>
          <a:bodyPr/>
          <a:lstStyle/>
          <a:p>
            <a:pPr marL="0" indent="0">
              <a:buNone/>
            </a:pPr>
            <a:r>
              <a:rPr lang="en-GB" sz="2400" dirty="0" err="1">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Gebruik</a:t>
            </a:r>
            <a:r>
              <a:rPr lang="en-GB" sz="24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 je tablet of laptop om </a:t>
            </a:r>
            <a:r>
              <a:rPr lang="en-GB" sz="2400" dirty="0" err="1">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zelf</a:t>
            </a:r>
            <a:r>
              <a:rPr lang="en-GB" sz="24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2400" dirty="0" err="1">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te</a:t>
            </a:r>
            <a:r>
              <a:rPr lang="en-GB" sz="24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2400" dirty="0" err="1">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puzzelen</a:t>
            </a:r>
            <a:r>
              <a:rPr lang="en-GB" sz="24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 in de app:</a:t>
            </a:r>
            <a:endParaRPr lang="en-GB" sz="2400" dirty="0">
              <a:solidFill>
                <a:schemeClr val="tx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endParaRPr>
          </a:p>
          <a:p>
            <a:endParaRPr lang="en-GB" sz="2400" u="sng" dirty="0">
              <a:solidFill>
                <a:srgbClr val="936888"/>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buNone/>
            </a:pPr>
            <a:r>
              <a:rPr lang="nl-NL" sz="2400" dirty="0">
                <a:solidFill>
                  <a:schemeClr val="tx1"/>
                </a:solidFill>
                <a:ea typeface="Times New Roman" panose="02020603050405020304" pitchFamily="18" charset="0"/>
                <a:cs typeface="Calibri" panose="020F0502020204030204" pitchFamily="34" charset="0"/>
              </a:rPr>
              <a:t>Ga naar </a:t>
            </a:r>
            <a:r>
              <a:rPr lang="nl-NL" sz="2400" b="0" i="0" dirty="0">
                <a:effectLst/>
                <a:latin typeface="Calibri" panose="020F0502020204030204" pitchFamily="34" charset="0"/>
                <a:hlinkClick r:id="rId3"/>
              </a:rPr>
              <a:t>www.uu.nl/codetaal</a:t>
            </a:r>
            <a:endParaRPr lang="nl-NL" sz="2400" dirty="0">
              <a:solidFill>
                <a:schemeClr val="tx1"/>
              </a:solidFill>
              <a:ea typeface="Times New Roman" panose="02020603050405020304" pitchFamily="18" charset="0"/>
              <a:cs typeface="Calibri" panose="020F0502020204030204" pitchFamily="34" charset="0"/>
            </a:endParaRPr>
          </a:p>
          <a:p>
            <a:pPr marL="0" indent="0">
              <a:buNone/>
            </a:pPr>
            <a:r>
              <a:rPr lang="nl-NL" sz="2400" dirty="0">
                <a:solidFill>
                  <a:schemeClr val="tx1"/>
                </a:solidFill>
              </a:rPr>
              <a:t>Klik op “Lessen voor voortgezet onderwijs” en dan op </a:t>
            </a:r>
            <a:r>
              <a:rPr lang="en-GB" sz="2400" dirty="0">
                <a:solidFill>
                  <a:schemeClr val="tx1"/>
                </a:solidFill>
              </a:rPr>
              <a:t>“Articles 1” </a:t>
            </a:r>
            <a:r>
              <a:rPr lang="en-GB" sz="2400" dirty="0" err="1">
                <a:solidFill>
                  <a:schemeClr val="tx1"/>
                </a:solidFill>
              </a:rPr>
              <a:t>en</a:t>
            </a:r>
            <a:r>
              <a:rPr lang="en-GB" sz="2400" dirty="0">
                <a:solidFill>
                  <a:schemeClr val="tx1"/>
                </a:solidFill>
              </a:rPr>
              <a:t> “Articles 2”</a:t>
            </a:r>
            <a:endParaRPr lang="en-NL" sz="2400" dirty="0">
              <a:solidFill>
                <a:schemeClr val="tx1"/>
              </a:solidFill>
            </a:endParaRPr>
          </a:p>
          <a:p>
            <a:endParaRPr lang="en-NL" dirty="0"/>
          </a:p>
        </p:txBody>
      </p:sp>
    </p:spTree>
    <p:extLst>
      <p:ext uri="{BB962C8B-B14F-4D97-AF65-F5344CB8AC3E}">
        <p14:creationId xmlns:p14="http://schemas.microsoft.com/office/powerpoint/2010/main" val="346374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D497-BF6C-4188-BC83-845014ECBB0F}"/>
              </a:ext>
            </a:extLst>
          </p:cNvPr>
          <p:cNvSpPr>
            <a:spLocks noGrp="1"/>
          </p:cNvSpPr>
          <p:nvPr>
            <p:ph type="title"/>
          </p:nvPr>
        </p:nvSpPr>
        <p:spPr/>
        <p:txBody>
          <a:bodyPr/>
          <a:lstStyle/>
          <a:p>
            <a:r>
              <a:rPr lang="en-GB" dirty="0"/>
              <a:t>Question of the day</a:t>
            </a:r>
            <a:endParaRPr lang="en-NL" dirty="0"/>
          </a:p>
        </p:txBody>
      </p:sp>
      <p:sp>
        <p:nvSpPr>
          <p:cNvPr id="3" name="Content Placeholder 2">
            <a:extLst>
              <a:ext uri="{FF2B5EF4-FFF2-40B4-BE49-F238E27FC236}">
                <a16:creationId xmlns:a16="http://schemas.microsoft.com/office/drawing/2014/main" id="{09C401A0-1FCB-4ADE-BFAD-EAC41B9D6A17}"/>
              </a:ext>
            </a:extLst>
          </p:cNvPr>
          <p:cNvSpPr>
            <a:spLocks noGrp="1"/>
          </p:cNvSpPr>
          <p:nvPr>
            <p:ph idx="1"/>
          </p:nvPr>
        </p:nvSpPr>
        <p:spPr/>
        <p:txBody>
          <a:bodyPr>
            <a:normAutofit fontScale="92500" lnSpcReduction="10000"/>
          </a:bodyPr>
          <a:lstStyle/>
          <a:p>
            <a:pPr marL="0" indent="0" algn="ctr">
              <a:buNone/>
            </a:pPr>
            <a:r>
              <a:rPr lang="nl-NL" sz="2800" dirty="0"/>
              <a:t>Hoe introduceer je nieuwe figuren in een verhaal? </a:t>
            </a:r>
          </a:p>
          <a:p>
            <a:pPr marL="0" indent="0" algn="ctr">
              <a:buNone/>
            </a:pPr>
            <a:endParaRPr lang="nl-NL" sz="2800" dirty="0"/>
          </a:p>
          <a:p>
            <a:pPr marL="0" indent="0" algn="ctr">
              <a:buNone/>
            </a:pPr>
            <a:endParaRPr lang="nl-NL" sz="2800" dirty="0"/>
          </a:p>
          <a:p>
            <a:pPr marL="0" indent="0" algn="ctr">
              <a:buNone/>
            </a:pPr>
            <a:endParaRPr lang="nl-NL" sz="2800" dirty="0"/>
          </a:p>
          <a:p>
            <a:pPr marL="0" indent="0" algn="ctr">
              <a:buNone/>
            </a:pPr>
            <a:endParaRPr lang="nl-NL" sz="2800" dirty="0"/>
          </a:p>
          <a:p>
            <a:pPr marL="0" indent="0" algn="ctr">
              <a:buNone/>
            </a:pPr>
            <a:endParaRPr lang="nl-NL" sz="2800" dirty="0"/>
          </a:p>
          <a:p>
            <a:pPr marL="0" indent="0">
              <a:buNone/>
            </a:pPr>
            <a:r>
              <a:rPr lang="nl-NL" sz="2800" dirty="0"/>
              <a:t>Volgende keer</a:t>
            </a:r>
            <a:r>
              <a:rPr lang="nl-NL" sz="2800"/>
              <a:t>: persoonlijk voornaamwoord</a:t>
            </a:r>
            <a:endParaRPr lang="en-NL" dirty="0"/>
          </a:p>
        </p:txBody>
      </p:sp>
    </p:spTree>
    <p:extLst>
      <p:ext uri="{BB962C8B-B14F-4D97-AF65-F5344CB8AC3E}">
        <p14:creationId xmlns:p14="http://schemas.microsoft.com/office/powerpoint/2010/main" val="409301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26B8-199D-4460-88D6-62A3CB185E5B}"/>
              </a:ext>
            </a:extLst>
          </p:cNvPr>
          <p:cNvSpPr>
            <a:spLocks noGrp="1"/>
          </p:cNvSpPr>
          <p:nvPr>
            <p:ph type="title"/>
          </p:nvPr>
        </p:nvSpPr>
        <p:spPr/>
        <p:txBody>
          <a:bodyPr/>
          <a:lstStyle/>
          <a:p>
            <a:r>
              <a:rPr lang="en-GB" dirty="0" err="1"/>
              <a:t>Vorige</a:t>
            </a:r>
            <a:r>
              <a:rPr lang="en-GB" dirty="0"/>
              <a:t> les:</a:t>
            </a:r>
            <a:endParaRPr lang="en-NL" dirty="0"/>
          </a:p>
        </p:txBody>
      </p:sp>
      <p:sp>
        <p:nvSpPr>
          <p:cNvPr id="3" name="Content Placeholder 2">
            <a:extLst>
              <a:ext uri="{FF2B5EF4-FFF2-40B4-BE49-F238E27FC236}">
                <a16:creationId xmlns:a16="http://schemas.microsoft.com/office/drawing/2014/main" id="{BFCD27C3-0C19-4BDA-83B1-84E880A3F6AB}"/>
              </a:ext>
            </a:extLst>
          </p:cNvPr>
          <p:cNvSpPr>
            <a:spLocks noGrp="1"/>
          </p:cNvSpPr>
          <p:nvPr>
            <p:ph idx="1"/>
          </p:nvPr>
        </p:nvSpPr>
        <p:spPr>
          <a:xfrm>
            <a:off x="1251678" y="2286001"/>
            <a:ext cx="4702082" cy="3593591"/>
          </a:xfrm>
        </p:spPr>
        <p:txBody>
          <a:bodyPr/>
          <a:lstStyle/>
          <a:p>
            <a:r>
              <a:rPr lang="en-GB" dirty="0"/>
              <a:t>Wie zijn er op dit </a:t>
            </a:r>
            <a:r>
              <a:rPr lang="en-GB" dirty="0" err="1"/>
              <a:t>plaatje</a:t>
            </a:r>
            <a:r>
              <a:rPr lang="en-GB" dirty="0"/>
              <a:t>?</a:t>
            </a:r>
          </a:p>
          <a:p>
            <a:pPr lvl="1"/>
            <a:r>
              <a:rPr lang="en-GB" dirty="0"/>
              <a:t>Een </a:t>
            </a:r>
            <a:r>
              <a:rPr lang="en-GB" dirty="0" err="1"/>
              <a:t>moedervogel</a:t>
            </a:r>
            <a:r>
              <a:rPr lang="en-GB" dirty="0"/>
              <a:t> </a:t>
            </a:r>
          </a:p>
          <a:p>
            <a:pPr lvl="1"/>
            <a:r>
              <a:rPr lang="en-GB" dirty="0"/>
              <a:t>Haar baby’s </a:t>
            </a:r>
          </a:p>
          <a:p>
            <a:pPr lvl="1"/>
            <a:endParaRPr lang="en-GB" dirty="0"/>
          </a:p>
          <a:p>
            <a:pPr lvl="1"/>
            <a:endParaRPr lang="en-GB" dirty="0"/>
          </a:p>
          <a:p>
            <a:r>
              <a:rPr lang="en-GB" dirty="0"/>
              <a:t>Een </a:t>
            </a:r>
            <a:r>
              <a:rPr lang="en-GB" dirty="0" err="1"/>
              <a:t>nieuw</a:t>
            </a:r>
            <a:r>
              <a:rPr lang="en-GB" dirty="0"/>
              <a:t> </a:t>
            </a:r>
            <a:r>
              <a:rPr lang="en-GB" dirty="0" err="1"/>
              <a:t>iemand</a:t>
            </a:r>
            <a:r>
              <a:rPr lang="en-GB" dirty="0"/>
              <a:t> in het </a:t>
            </a:r>
            <a:r>
              <a:rPr lang="en-GB" dirty="0" err="1"/>
              <a:t>verhaal</a:t>
            </a:r>
            <a:r>
              <a:rPr lang="en-GB" dirty="0"/>
              <a:t> </a:t>
            </a:r>
            <a:r>
              <a:rPr lang="en-GB" dirty="0" err="1"/>
              <a:t>krijgt</a:t>
            </a:r>
            <a:r>
              <a:rPr lang="en-GB" dirty="0"/>
              <a:t> het </a:t>
            </a:r>
            <a:r>
              <a:rPr lang="en-GB" dirty="0" err="1"/>
              <a:t>lidwoord</a:t>
            </a:r>
            <a:r>
              <a:rPr lang="en-GB" dirty="0"/>
              <a:t> ‘een’ in het Nederlands. </a:t>
            </a:r>
          </a:p>
          <a:p>
            <a:pPr lvl="1"/>
            <a:r>
              <a:rPr lang="en-GB" dirty="0" err="1"/>
              <a:t>Gebeurt</a:t>
            </a:r>
            <a:r>
              <a:rPr lang="en-GB" dirty="0"/>
              <a:t> dit ook in </a:t>
            </a:r>
            <a:r>
              <a:rPr lang="en-GB" dirty="0" err="1"/>
              <a:t>andere</a:t>
            </a:r>
            <a:r>
              <a:rPr lang="en-GB" dirty="0"/>
              <a:t> </a:t>
            </a:r>
            <a:r>
              <a:rPr lang="en-GB" dirty="0" err="1"/>
              <a:t>talen</a:t>
            </a:r>
            <a:r>
              <a:rPr lang="en-GB" dirty="0"/>
              <a:t>?</a:t>
            </a:r>
          </a:p>
          <a:p>
            <a:pPr lvl="1"/>
            <a:endParaRPr lang="en-GB" dirty="0"/>
          </a:p>
          <a:p>
            <a:endParaRPr lang="en-GB" dirty="0"/>
          </a:p>
          <a:p>
            <a:pPr lvl="1"/>
            <a:endParaRPr lang="en-GB" dirty="0"/>
          </a:p>
          <a:p>
            <a:endParaRPr lang="en-GB" dirty="0"/>
          </a:p>
          <a:p>
            <a:endParaRPr lang="en-NL" dirty="0"/>
          </a:p>
        </p:txBody>
      </p:sp>
      <p:pic>
        <p:nvPicPr>
          <p:cNvPr id="4" name="Afbeelding 1">
            <a:extLst>
              <a:ext uri="{FF2B5EF4-FFF2-40B4-BE49-F238E27FC236}">
                <a16:creationId xmlns:a16="http://schemas.microsoft.com/office/drawing/2014/main" id="{7A75B2A0-7A6A-4BFE-B8B2-20DDF34B9839}"/>
              </a:ext>
            </a:extLst>
          </p:cNvPr>
          <p:cNvPicPr>
            <a:picLocks noChangeAspect="1"/>
          </p:cNvPicPr>
          <p:nvPr/>
        </p:nvPicPr>
        <p:blipFill rotWithShape="1">
          <a:blip r:embed="rId2">
            <a:extLst>
              <a:ext uri="{28A0092B-C50C-407E-A947-70E740481C1C}">
                <a14:useLocalDpi xmlns:a14="http://schemas.microsoft.com/office/drawing/2010/main" val="0"/>
              </a:ext>
            </a:extLst>
          </a:blip>
          <a:srcRect r="66772" b="50000"/>
          <a:stretch/>
        </p:blipFill>
        <p:spPr>
          <a:xfrm>
            <a:off x="6088669" y="1425066"/>
            <a:ext cx="4851653" cy="4824641"/>
          </a:xfrm>
          <a:prstGeom prst="rect">
            <a:avLst/>
          </a:prstGeom>
        </p:spPr>
      </p:pic>
      <p:sp>
        <p:nvSpPr>
          <p:cNvPr id="5" name="Oval 5">
            <a:extLst>
              <a:ext uri="{FF2B5EF4-FFF2-40B4-BE49-F238E27FC236}">
                <a16:creationId xmlns:a16="http://schemas.microsoft.com/office/drawing/2014/main" id="{77EF49C2-B018-A02B-5DF6-DC436778D448}"/>
              </a:ext>
            </a:extLst>
          </p:cNvPr>
          <p:cNvSpPr/>
          <p:nvPr/>
        </p:nvSpPr>
        <p:spPr>
          <a:xfrm>
            <a:off x="1930400"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Tree>
    <p:extLst>
      <p:ext uri="{BB962C8B-B14F-4D97-AF65-F5344CB8AC3E}">
        <p14:creationId xmlns:p14="http://schemas.microsoft.com/office/powerpoint/2010/main" val="6829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7941-BF90-4952-B028-3EB0B801A80F}"/>
              </a:ext>
            </a:extLst>
          </p:cNvPr>
          <p:cNvSpPr>
            <a:spLocks noGrp="1"/>
          </p:cNvSpPr>
          <p:nvPr>
            <p:ph type="title"/>
          </p:nvPr>
        </p:nvSpPr>
        <p:spPr/>
        <p:txBody>
          <a:bodyPr/>
          <a:lstStyle/>
          <a:p>
            <a:r>
              <a:rPr lang="en-GB" dirty="0" err="1"/>
              <a:t>Vorige</a:t>
            </a:r>
            <a:r>
              <a:rPr lang="en-GB" dirty="0"/>
              <a:t> les:</a:t>
            </a:r>
            <a:endParaRPr lang="en-NL" dirty="0"/>
          </a:p>
        </p:txBody>
      </p:sp>
      <p:sp>
        <p:nvSpPr>
          <p:cNvPr id="3" name="Content Placeholder 2">
            <a:extLst>
              <a:ext uri="{FF2B5EF4-FFF2-40B4-BE49-F238E27FC236}">
                <a16:creationId xmlns:a16="http://schemas.microsoft.com/office/drawing/2014/main" id="{37B13086-280A-440B-8CF9-882CD7347BF6}"/>
              </a:ext>
            </a:extLst>
          </p:cNvPr>
          <p:cNvSpPr>
            <a:spLocks noGrp="1"/>
          </p:cNvSpPr>
          <p:nvPr>
            <p:ph idx="1"/>
          </p:nvPr>
        </p:nvSpPr>
        <p:spPr>
          <a:xfrm>
            <a:off x="1251678" y="2286001"/>
            <a:ext cx="4773202" cy="3593591"/>
          </a:xfrm>
        </p:spPr>
        <p:txBody>
          <a:bodyPr/>
          <a:lstStyle/>
          <a:p>
            <a:r>
              <a:rPr lang="en-GB" dirty="0"/>
              <a:t>Wat </a:t>
            </a:r>
            <a:r>
              <a:rPr lang="en-GB" dirty="0" err="1"/>
              <a:t>gebeurt</a:t>
            </a:r>
            <a:r>
              <a:rPr lang="en-GB" dirty="0"/>
              <a:t> er nu op dit </a:t>
            </a:r>
            <a:r>
              <a:rPr lang="en-GB" dirty="0" err="1"/>
              <a:t>plaatje</a:t>
            </a:r>
            <a:r>
              <a:rPr lang="en-GB" dirty="0"/>
              <a:t>?</a:t>
            </a:r>
          </a:p>
          <a:p>
            <a:pPr lvl="1"/>
            <a:r>
              <a:rPr lang="en-GB" dirty="0"/>
              <a:t>De </a:t>
            </a:r>
            <a:r>
              <a:rPr lang="en-GB" dirty="0" err="1"/>
              <a:t>moedervogel</a:t>
            </a:r>
            <a:r>
              <a:rPr lang="en-GB" dirty="0"/>
              <a:t> </a:t>
            </a:r>
            <a:r>
              <a:rPr lang="en-GB" dirty="0" err="1"/>
              <a:t>vliegt</a:t>
            </a:r>
            <a:r>
              <a:rPr lang="en-GB" dirty="0"/>
              <a:t> </a:t>
            </a:r>
            <a:r>
              <a:rPr lang="en-GB" dirty="0" err="1"/>
              <a:t>weg</a:t>
            </a:r>
            <a:r>
              <a:rPr lang="en-GB" dirty="0"/>
              <a:t>. </a:t>
            </a:r>
          </a:p>
          <a:p>
            <a:pPr lvl="1"/>
            <a:r>
              <a:rPr lang="en-GB" dirty="0"/>
              <a:t>Een kat komt </a:t>
            </a:r>
            <a:r>
              <a:rPr lang="en-GB" dirty="0" err="1"/>
              <a:t>kijken</a:t>
            </a:r>
            <a:r>
              <a:rPr lang="en-GB" dirty="0"/>
              <a:t> naar de baby’s. </a:t>
            </a:r>
          </a:p>
          <a:p>
            <a:pPr lvl="1"/>
            <a:endParaRPr lang="en-GB" dirty="0"/>
          </a:p>
          <a:p>
            <a:pPr lvl="1"/>
            <a:endParaRPr lang="en-GB" dirty="0"/>
          </a:p>
          <a:p>
            <a:r>
              <a:rPr lang="en-GB" dirty="0"/>
              <a:t>De </a:t>
            </a:r>
            <a:r>
              <a:rPr lang="en-GB" dirty="0" err="1"/>
              <a:t>moeder</a:t>
            </a:r>
            <a:r>
              <a:rPr lang="en-GB" dirty="0"/>
              <a:t> </a:t>
            </a:r>
            <a:r>
              <a:rPr lang="en-GB" dirty="0" err="1"/>
              <a:t>kenden</a:t>
            </a:r>
            <a:r>
              <a:rPr lang="en-GB" dirty="0"/>
              <a:t> wij al (de), maar de kat nog niet (een)!</a:t>
            </a:r>
          </a:p>
          <a:p>
            <a:pPr lvl="1"/>
            <a:r>
              <a:rPr lang="en-GB" dirty="0" err="1"/>
              <a:t>Gebeurt</a:t>
            </a:r>
            <a:r>
              <a:rPr lang="en-GB" dirty="0"/>
              <a:t> dit ook in </a:t>
            </a:r>
            <a:r>
              <a:rPr lang="en-GB" dirty="0" err="1"/>
              <a:t>andere</a:t>
            </a:r>
            <a:r>
              <a:rPr lang="en-GB" dirty="0"/>
              <a:t> </a:t>
            </a:r>
            <a:r>
              <a:rPr lang="en-GB" dirty="0" err="1"/>
              <a:t>talen</a:t>
            </a:r>
            <a:r>
              <a:rPr lang="en-GB" dirty="0"/>
              <a:t>?</a:t>
            </a:r>
          </a:p>
          <a:p>
            <a:pPr marL="0" indent="0">
              <a:buNone/>
            </a:pPr>
            <a:endParaRPr lang="en-GB" dirty="0"/>
          </a:p>
          <a:p>
            <a:pPr lvl="1"/>
            <a:endParaRPr lang="en-GB" dirty="0"/>
          </a:p>
          <a:p>
            <a:endParaRPr lang="en-GB" dirty="0"/>
          </a:p>
        </p:txBody>
      </p:sp>
      <p:pic>
        <p:nvPicPr>
          <p:cNvPr id="4" name="Afbeelding 3">
            <a:extLst>
              <a:ext uri="{FF2B5EF4-FFF2-40B4-BE49-F238E27FC236}">
                <a16:creationId xmlns:a16="http://schemas.microsoft.com/office/drawing/2014/main" id="{469282EF-0D0D-499C-86BB-2F102008D1EB}"/>
              </a:ext>
            </a:extLst>
          </p:cNvPr>
          <p:cNvPicPr>
            <a:picLocks noChangeAspect="1"/>
          </p:cNvPicPr>
          <p:nvPr/>
        </p:nvPicPr>
        <p:blipFill rotWithShape="1">
          <a:blip r:embed="rId2"/>
          <a:srcRect l="33245" t="-434" r="33636" b="49766"/>
          <a:stretch/>
        </p:blipFill>
        <p:spPr>
          <a:xfrm>
            <a:off x="6096000" y="1264697"/>
            <a:ext cx="5191760" cy="5210918"/>
          </a:xfrm>
          <a:prstGeom prst="rect">
            <a:avLst/>
          </a:prstGeom>
        </p:spPr>
      </p:pic>
      <p:sp>
        <p:nvSpPr>
          <p:cNvPr id="5" name="Oval 4">
            <a:extLst>
              <a:ext uri="{FF2B5EF4-FFF2-40B4-BE49-F238E27FC236}">
                <a16:creationId xmlns:a16="http://schemas.microsoft.com/office/drawing/2014/main" id="{2787BC48-93CC-4F42-B54F-32A0FA348FF9}"/>
              </a:ext>
            </a:extLst>
          </p:cNvPr>
          <p:cNvSpPr/>
          <p:nvPr/>
        </p:nvSpPr>
        <p:spPr>
          <a:xfrm>
            <a:off x="1960880" y="312928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6" name="Oval 5">
            <a:extLst>
              <a:ext uri="{FF2B5EF4-FFF2-40B4-BE49-F238E27FC236}">
                <a16:creationId xmlns:a16="http://schemas.microsoft.com/office/drawing/2014/main" id="{5F44BC27-9DB1-40F6-9A60-41792522B9B2}"/>
              </a:ext>
            </a:extLst>
          </p:cNvPr>
          <p:cNvSpPr/>
          <p:nvPr/>
        </p:nvSpPr>
        <p:spPr>
          <a:xfrm>
            <a:off x="1930400"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7" name="Oval 6">
            <a:extLst>
              <a:ext uri="{FF2B5EF4-FFF2-40B4-BE49-F238E27FC236}">
                <a16:creationId xmlns:a16="http://schemas.microsoft.com/office/drawing/2014/main" id="{918B30D3-B9AB-4C6A-8EBC-2D34B76B456C}"/>
              </a:ext>
            </a:extLst>
          </p:cNvPr>
          <p:cNvSpPr/>
          <p:nvPr/>
        </p:nvSpPr>
        <p:spPr>
          <a:xfrm>
            <a:off x="4277360" y="3134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Tree>
    <p:extLst>
      <p:ext uri="{BB962C8B-B14F-4D97-AF65-F5344CB8AC3E}">
        <p14:creationId xmlns:p14="http://schemas.microsoft.com/office/powerpoint/2010/main" val="30238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E31F-7300-48A9-9629-B67D786A1D31}"/>
              </a:ext>
            </a:extLst>
          </p:cNvPr>
          <p:cNvSpPr>
            <a:spLocks noGrp="1"/>
          </p:cNvSpPr>
          <p:nvPr>
            <p:ph type="title"/>
          </p:nvPr>
        </p:nvSpPr>
        <p:spPr/>
        <p:txBody>
          <a:bodyPr/>
          <a:lstStyle/>
          <a:p>
            <a:r>
              <a:rPr lang="en-GB" dirty="0" err="1"/>
              <a:t>Vorige</a:t>
            </a:r>
            <a:r>
              <a:rPr lang="en-GB" dirty="0"/>
              <a:t> les:</a:t>
            </a:r>
            <a:endParaRPr lang="en-NL" dirty="0"/>
          </a:p>
        </p:txBody>
      </p:sp>
      <p:sp>
        <p:nvSpPr>
          <p:cNvPr id="3" name="Content Placeholder 2">
            <a:extLst>
              <a:ext uri="{FF2B5EF4-FFF2-40B4-BE49-F238E27FC236}">
                <a16:creationId xmlns:a16="http://schemas.microsoft.com/office/drawing/2014/main" id="{20DE84D3-BB3A-4609-8862-9FDA07B14C82}"/>
              </a:ext>
            </a:extLst>
          </p:cNvPr>
          <p:cNvSpPr>
            <a:spLocks noGrp="1"/>
          </p:cNvSpPr>
          <p:nvPr>
            <p:ph idx="1"/>
          </p:nvPr>
        </p:nvSpPr>
        <p:spPr>
          <a:xfrm>
            <a:off x="1251678" y="2286001"/>
            <a:ext cx="5484402" cy="3593591"/>
          </a:xfrm>
        </p:spPr>
        <p:txBody>
          <a:bodyPr/>
          <a:lstStyle/>
          <a:p>
            <a:r>
              <a:rPr lang="en-GB" dirty="0"/>
              <a:t>Wat </a:t>
            </a:r>
            <a:r>
              <a:rPr lang="en-GB" dirty="0" err="1"/>
              <a:t>gebeurt</a:t>
            </a:r>
            <a:r>
              <a:rPr lang="en-GB" dirty="0"/>
              <a:t> er nu op dit </a:t>
            </a:r>
            <a:r>
              <a:rPr lang="en-GB" dirty="0" err="1"/>
              <a:t>plaatje</a:t>
            </a:r>
            <a:r>
              <a:rPr lang="en-GB" dirty="0"/>
              <a:t>?</a:t>
            </a:r>
          </a:p>
          <a:p>
            <a:pPr lvl="1"/>
            <a:r>
              <a:rPr lang="en-GB" dirty="0"/>
              <a:t>De </a:t>
            </a:r>
            <a:r>
              <a:rPr lang="en-GB" dirty="0" err="1"/>
              <a:t>moedervogel</a:t>
            </a:r>
            <a:r>
              <a:rPr lang="en-GB" dirty="0"/>
              <a:t> </a:t>
            </a:r>
            <a:r>
              <a:rPr lang="en-GB" dirty="0" err="1"/>
              <a:t>voert</a:t>
            </a:r>
            <a:r>
              <a:rPr lang="en-GB" dirty="0"/>
              <a:t> haar baby’s. </a:t>
            </a:r>
          </a:p>
          <a:p>
            <a:pPr lvl="1"/>
            <a:r>
              <a:rPr lang="en-GB" dirty="0"/>
              <a:t>De kat </a:t>
            </a:r>
            <a:r>
              <a:rPr lang="en-GB" dirty="0" err="1"/>
              <a:t>klimt</a:t>
            </a:r>
            <a:r>
              <a:rPr lang="en-GB" dirty="0"/>
              <a:t> in de boom. </a:t>
            </a:r>
          </a:p>
          <a:p>
            <a:pPr lvl="1"/>
            <a:endParaRPr lang="en-GB" dirty="0"/>
          </a:p>
          <a:p>
            <a:pPr lvl="1"/>
            <a:endParaRPr lang="en-GB" dirty="0"/>
          </a:p>
          <a:p>
            <a:r>
              <a:rPr lang="en-GB" dirty="0"/>
              <a:t>Bij dit </a:t>
            </a:r>
            <a:r>
              <a:rPr lang="en-GB" dirty="0" err="1"/>
              <a:t>plaatjes</a:t>
            </a:r>
            <a:r>
              <a:rPr lang="en-GB" dirty="0"/>
              <a:t> </a:t>
            </a:r>
            <a:r>
              <a:rPr lang="en-GB" dirty="0" err="1"/>
              <a:t>kenden</a:t>
            </a:r>
            <a:r>
              <a:rPr lang="en-GB" dirty="0"/>
              <a:t> wij alle </a:t>
            </a:r>
            <a:r>
              <a:rPr lang="en-GB" dirty="0" err="1"/>
              <a:t>dieren</a:t>
            </a:r>
            <a:r>
              <a:rPr lang="en-GB" dirty="0"/>
              <a:t> al (de)!</a:t>
            </a:r>
          </a:p>
          <a:p>
            <a:pPr lvl="1"/>
            <a:r>
              <a:rPr lang="en-GB" dirty="0" err="1"/>
              <a:t>Gebeurt</a:t>
            </a:r>
            <a:r>
              <a:rPr lang="en-GB" dirty="0"/>
              <a:t> dit ook in </a:t>
            </a:r>
            <a:r>
              <a:rPr lang="en-GB" dirty="0" err="1"/>
              <a:t>andere</a:t>
            </a:r>
            <a:r>
              <a:rPr lang="en-GB" dirty="0"/>
              <a:t> </a:t>
            </a:r>
            <a:r>
              <a:rPr lang="en-GB" dirty="0" err="1"/>
              <a:t>talen</a:t>
            </a:r>
            <a:r>
              <a:rPr lang="en-GB" dirty="0"/>
              <a:t>?</a:t>
            </a:r>
          </a:p>
          <a:p>
            <a:endParaRPr lang="en-NL" dirty="0"/>
          </a:p>
        </p:txBody>
      </p:sp>
      <p:pic>
        <p:nvPicPr>
          <p:cNvPr id="4" name="Afbeelding 3">
            <a:extLst>
              <a:ext uri="{FF2B5EF4-FFF2-40B4-BE49-F238E27FC236}">
                <a16:creationId xmlns:a16="http://schemas.microsoft.com/office/drawing/2014/main" id="{B87E79ED-8770-4D67-9EBE-81F2173D247D}"/>
              </a:ext>
            </a:extLst>
          </p:cNvPr>
          <p:cNvPicPr>
            <a:picLocks noChangeAspect="1"/>
          </p:cNvPicPr>
          <p:nvPr/>
        </p:nvPicPr>
        <p:blipFill rotWithShape="1">
          <a:blip r:embed="rId2"/>
          <a:srcRect l="66486" b="49952"/>
          <a:stretch/>
        </p:blipFill>
        <p:spPr>
          <a:xfrm>
            <a:off x="6817360" y="1537489"/>
            <a:ext cx="4912148" cy="4812511"/>
          </a:xfrm>
          <a:prstGeom prst="rect">
            <a:avLst/>
          </a:prstGeom>
        </p:spPr>
      </p:pic>
      <p:sp>
        <p:nvSpPr>
          <p:cNvPr id="5" name="Oval 4">
            <a:extLst>
              <a:ext uri="{FF2B5EF4-FFF2-40B4-BE49-F238E27FC236}">
                <a16:creationId xmlns:a16="http://schemas.microsoft.com/office/drawing/2014/main" id="{F3BADCD1-16A6-4311-853B-9CA4B935C939}"/>
              </a:ext>
            </a:extLst>
          </p:cNvPr>
          <p:cNvSpPr/>
          <p:nvPr/>
        </p:nvSpPr>
        <p:spPr>
          <a:xfrm>
            <a:off x="1960880" y="312928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
        <p:nvSpPr>
          <p:cNvPr id="6" name="Oval 5">
            <a:extLst>
              <a:ext uri="{FF2B5EF4-FFF2-40B4-BE49-F238E27FC236}">
                <a16:creationId xmlns:a16="http://schemas.microsoft.com/office/drawing/2014/main" id="{2D576006-21D8-4FF1-926C-CFCBFE8E5243}"/>
              </a:ext>
            </a:extLst>
          </p:cNvPr>
          <p:cNvSpPr/>
          <p:nvPr/>
        </p:nvSpPr>
        <p:spPr>
          <a:xfrm>
            <a:off x="1960880"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NL"/>
          </a:p>
        </p:txBody>
      </p:sp>
    </p:spTree>
    <p:extLst>
      <p:ext uri="{BB962C8B-B14F-4D97-AF65-F5344CB8AC3E}">
        <p14:creationId xmlns:p14="http://schemas.microsoft.com/office/powerpoint/2010/main" val="28493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002E-F456-4C93-AA5F-8776733DFF9A}"/>
              </a:ext>
            </a:extLst>
          </p:cNvPr>
          <p:cNvSpPr>
            <a:spLocks noGrp="1"/>
          </p:cNvSpPr>
          <p:nvPr>
            <p:ph type="title"/>
          </p:nvPr>
        </p:nvSpPr>
        <p:spPr/>
        <p:txBody>
          <a:bodyPr/>
          <a:lstStyle/>
          <a:p>
            <a:r>
              <a:rPr lang="en-GB" dirty="0"/>
              <a:t>Deze les:</a:t>
            </a:r>
            <a:endParaRPr lang="en-NL" dirty="0"/>
          </a:p>
        </p:txBody>
      </p:sp>
      <p:sp>
        <p:nvSpPr>
          <p:cNvPr id="3" name="Content Placeholder 2">
            <a:extLst>
              <a:ext uri="{FF2B5EF4-FFF2-40B4-BE49-F238E27FC236}">
                <a16:creationId xmlns:a16="http://schemas.microsoft.com/office/drawing/2014/main" id="{E227BE15-1951-4B91-8EF9-66938AB55A83}"/>
              </a:ext>
            </a:extLst>
          </p:cNvPr>
          <p:cNvSpPr>
            <a:spLocks noGrp="1"/>
          </p:cNvSpPr>
          <p:nvPr>
            <p:ph idx="1"/>
          </p:nvPr>
        </p:nvSpPr>
        <p:spPr/>
        <p:txBody>
          <a:bodyPr>
            <a:normAutofit fontScale="85000" lnSpcReduction="20000"/>
          </a:bodyPr>
          <a:lstStyle/>
          <a:p>
            <a:r>
              <a:rPr lang="en-GB" dirty="0"/>
              <a:t>Verder met het </a:t>
            </a:r>
            <a:r>
              <a:rPr lang="en-GB" dirty="0" err="1"/>
              <a:t>verhaaltje</a:t>
            </a:r>
            <a:r>
              <a:rPr lang="en-GB" dirty="0"/>
              <a:t> in het Engels!</a:t>
            </a:r>
          </a:p>
          <a:p>
            <a:endParaRPr lang="en-GB" dirty="0"/>
          </a:p>
          <a:p>
            <a:r>
              <a:rPr lang="en-GB" dirty="0" err="1"/>
              <a:t>Gebruik</a:t>
            </a:r>
            <a:r>
              <a:rPr lang="en-GB" dirty="0"/>
              <a:t> de </a:t>
            </a:r>
            <a:r>
              <a:rPr lang="en-GB" dirty="0" err="1"/>
              <a:t>woordjes</a:t>
            </a:r>
            <a:r>
              <a:rPr lang="en-GB" dirty="0"/>
              <a:t> die wij </a:t>
            </a:r>
            <a:r>
              <a:rPr lang="en-GB" dirty="0" err="1"/>
              <a:t>vorige</a:t>
            </a:r>
            <a:r>
              <a:rPr lang="en-GB" dirty="0"/>
              <a:t> keer hebben </a:t>
            </a:r>
            <a:r>
              <a:rPr lang="en-GB" dirty="0" err="1"/>
              <a:t>geleerd</a:t>
            </a:r>
            <a:r>
              <a:rPr lang="en-GB" dirty="0"/>
              <a:t>:</a:t>
            </a:r>
          </a:p>
          <a:p>
            <a:r>
              <a:rPr lang="nl-NL" dirty="0">
                <a:solidFill>
                  <a:srgbClr val="FF0000"/>
                </a:solidFill>
              </a:rPr>
              <a:t>Bird</a:t>
            </a:r>
          </a:p>
          <a:p>
            <a:r>
              <a:rPr lang="nl-NL" dirty="0">
                <a:ln>
                  <a:solidFill>
                    <a:srgbClr val="FFC000"/>
                  </a:solidFill>
                </a:ln>
                <a:solidFill>
                  <a:srgbClr val="FFFF00"/>
                </a:solidFill>
              </a:rPr>
              <a:t>Nest</a:t>
            </a:r>
          </a:p>
          <a:p>
            <a:r>
              <a:rPr lang="nl-NL" dirty="0">
                <a:ln>
                  <a:solidFill>
                    <a:srgbClr val="00B0F0"/>
                  </a:solidFill>
                </a:ln>
                <a:solidFill>
                  <a:srgbClr val="00B0F0"/>
                </a:solidFill>
              </a:rPr>
              <a:t>Fly</a:t>
            </a:r>
          </a:p>
          <a:p>
            <a:r>
              <a:rPr lang="nl-NL" dirty="0">
                <a:ln>
                  <a:solidFill>
                    <a:srgbClr val="92D050"/>
                  </a:solidFill>
                </a:ln>
                <a:solidFill>
                  <a:srgbClr val="00B0F0"/>
                </a:solidFill>
              </a:rPr>
              <a:t>Cat</a:t>
            </a:r>
          </a:p>
          <a:p>
            <a:r>
              <a:rPr lang="nl-NL" dirty="0">
                <a:ln>
                  <a:solidFill>
                    <a:srgbClr val="7030A0"/>
                  </a:solidFill>
                </a:ln>
                <a:solidFill>
                  <a:srgbClr val="7030A0"/>
                </a:solidFill>
              </a:rPr>
              <a:t>Dog</a:t>
            </a:r>
          </a:p>
          <a:p>
            <a:r>
              <a:rPr lang="nl-NL" dirty="0">
                <a:ln>
                  <a:solidFill>
                    <a:srgbClr val="FC9908"/>
                  </a:solidFill>
                </a:ln>
                <a:solidFill>
                  <a:srgbClr val="ED7D31"/>
                </a:solidFill>
              </a:rPr>
              <a:t>Grab</a:t>
            </a:r>
          </a:p>
          <a:p>
            <a:r>
              <a:rPr lang="nl-NL" dirty="0">
                <a:ln>
                  <a:solidFill>
                    <a:srgbClr val="92D050"/>
                  </a:solidFill>
                </a:ln>
                <a:solidFill>
                  <a:srgbClr val="92D050"/>
                </a:solidFill>
              </a:rPr>
              <a:t>Pull</a:t>
            </a:r>
          </a:p>
          <a:p>
            <a:r>
              <a:rPr lang="nl-NL" dirty="0">
                <a:ln>
                  <a:solidFill>
                    <a:srgbClr val="E709D7"/>
                  </a:solidFill>
                </a:ln>
                <a:solidFill>
                  <a:srgbClr val="E709D7"/>
                </a:solidFill>
              </a:rPr>
              <a:t>Run</a:t>
            </a:r>
          </a:p>
          <a:p>
            <a:endParaRPr lang="en-NL" dirty="0"/>
          </a:p>
        </p:txBody>
      </p:sp>
    </p:spTree>
    <p:extLst>
      <p:ext uri="{BB962C8B-B14F-4D97-AF65-F5344CB8AC3E}">
        <p14:creationId xmlns:p14="http://schemas.microsoft.com/office/powerpoint/2010/main" val="380654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E31F-7300-48A9-9629-B67D786A1D31}"/>
              </a:ext>
            </a:extLst>
          </p:cNvPr>
          <p:cNvSpPr>
            <a:spLocks noGrp="1"/>
          </p:cNvSpPr>
          <p:nvPr>
            <p:ph type="title"/>
          </p:nvPr>
        </p:nvSpPr>
        <p:spPr/>
        <p:txBody>
          <a:bodyPr/>
          <a:lstStyle/>
          <a:p>
            <a:r>
              <a:rPr lang="en-GB" dirty="0" err="1"/>
              <a:t>Vertalen</a:t>
            </a:r>
            <a:endParaRPr lang="en-NL" dirty="0"/>
          </a:p>
        </p:txBody>
      </p:sp>
      <p:sp>
        <p:nvSpPr>
          <p:cNvPr id="3" name="Content Placeholder 2">
            <a:extLst>
              <a:ext uri="{FF2B5EF4-FFF2-40B4-BE49-F238E27FC236}">
                <a16:creationId xmlns:a16="http://schemas.microsoft.com/office/drawing/2014/main" id="{20DE84D3-BB3A-4609-8862-9FDA07B14C82}"/>
              </a:ext>
            </a:extLst>
          </p:cNvPr>
          <p:cNvSpPr>
            <a:spLocks noGrp="1"/>
          </p:cNvSpPr>
          <p:nvPr>
            <p:ph idx="1"/>
          </p:nvPr>
        </p:nvSpPr>
        <p:spPr>
          <a:xfrm>
            <a:off x="1251678" y="2286001"/>
            <a:ext cx="5484402" cy="3593591"/>
          </a:xfrm>
        </p:spPr>
        <p:txBody>
          <a:bodyPr/>
          <a:lstStyle/>
          <a:p>
            <a:r>
              <a:rPr lang="en-GB" dirty="0"/>
              <a:t>Wat </a:t>
            </a:r>
            <a:r>
              <a:rPr lang="en-GB" dirty="0" err="1"/>
              <a:t>gebeurt</a:t>
            </a:r>
            <a:r>
              <a:rPr lang="en-GB" dirty="0"/>
              <a:t> er nu op dit </a:t>
            </a:r>
            <a:r>
              <a:rPr lang="en-GB" dirty="0" err="1"/>
              <a:t>plaatje</a:t>
            </a:r>
            <a:r>
              <a:rPr lang="en-GB" dirty="0"/>
              <a:t>?</a:t>
            </a:r>
          </a:p>
          <a:p>
            <a:pPr lvl="1"/>
            <a:r>
              <a:rPr lang="en-GB" dirty="0"/>
              <a:t>The cat grabs the bird. </a:t>
            </a:r>
          </a:p>
          <a:p>
            <a:pPr lvl="1"/>
            <a:r>
              <a:rPr lang="en-GB" dirty="0"/>
              <a:t>A dog sees the cat. </a:t>
            </a:r>
          </a:p>
          <a:p>
            <a:pPr lvl="1"/>
            <a:endParaRPr lang="en-GB" dirty="0"/>
          </a:p>
          <a:p>
            <a:pPr lvl="1"/>
            <a:endParaRPr lang="en-GB" dirty="0"/>
          </a:p>
          <a:p>
            <a:r>
              <a:rPr lang="en-GB" dirty="0"/>
              <a:t>Bij dit </a:t>
            </a:r>
            <a:r>
              <a:rPr lang="en-GB" dirty="0" err="1"/>
              <a:t>plaatje</a:t>
            </a:r>
            <a:r>
              <a:rPr lang="en-GB" dirty="0"/>
              <a:t> </a:t>
            </a:r>
            <a:r>
              <a:rPr lang="en-GB" dirty="0" err="1"/>
              <a:t>kenden</a:t>
            </a:r>
            <a:r>
              <a:rPr lang="en-GB" dirty="0"/>
              <a:t> wij de </a:t>
            </a:r>
            <a:r>
              <a:rPr lang="en-GB" dirty="0" err="1"/>
              <a:t>vogels</a:t>
            </a:r>
            <a:r>
              <a:rPr lang="en-GB" dirty="0"/>
              <a:t> en de kat, maar nog niet de </a:t>
            </a:r>
            <a:r>
              <a:rPr lang="en-GB" dirty="0" err="1"/>
              <a:t>hond</a:t>
            </a:r>
            <a:r>
              <a:rPr lang="en-GB" dirty="0"/>
              <a:t>!</a:t>
            </a:r>
          </a:p>
          <a:p>
            <a:endParaRPr lang="en-NL" dirty="0"/>
          </a:p>
        </p:txBody>
      </p:sp>
      <p:sp>
        <p:nvSpPr>
          <p:cNvPr id="5" name="Oval 4">
            <a:extLst>
              <a:ext uri="{FF2B5EF4-FFF2-40B4-BE49-F238E27FC236}">
                <a16:creationId xmlns:a16="http://schemas.microsoft.com/office/drawing/2014/main" id="{F3BADCD1-16A6-4311-853B-9CA4B935C939}"/>
              </a:ext>
            </a:extLst>
          </p:cNvPr>
          <p:cNvSpPr/>
          <p:nvPr/>
        </p:nvSpPr>
        <p:spPr>
          <a:xfrm>
            <a:off x="1960880" y="3129280"/>
            <a:ext cx="325120" cy="2997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sp>
        <p:nvSpPr>
          <p:cNvPr id="6" name="Oval 5">
            <a:extLst>
              <a:ext uri="{FF2B5EF4-FFF2-40B4-BE49-F238E27FC236}">
                <a16:creationId xmlns:a16="http://schemas.microsoft.com/office/drawing/2014/main" id="{2D576006-21D8-4FF1-926C-CFCBFE8E5243}"/>
              </a:ext>
            </a:extLst>
          </p:cNvPr>
          <p:cNvSpPr/>
          <p:nvPr/>
        </p:nvSpPr>
        <p:spPr>
          <a:xfrm>
            <a:off x="1960880"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pic>
        <p:nvPicPr>
          <p:cNvPr id="7" name="Afbeelding 3">
            <a:extLst>
              <a:ext uri="{FF2B5EF4-FFF2-40B4-BE49-F238E27FC236}">
                <a16:creationId xmlns:a16="http://schemas.microsoft.com/office/drawing/2014/main" id="{D044E171-5D55-42E2-9C4E-D5EF8A352B69}"/>
              </a:ext>
            </a:extLst>
          </p:cNvPr>
          <p:cNvPicPr>
            <a:picLocks noChangeAspect="1"/>
          </p:cNvPicPr>
          <p:nvPr/>
        </p:nvPicPr>
        <p:blipFill rotWithShape="1">
          <a:blip r:embed="rId2"/>
          <a:srcRect t="48930" r="66510" b="30"/>
          <a:stretch/>
        </p:blipFill>
        <p:spPr>
          <a:xfrm>
            <a:off x="6676119" y="1128591"/>
            <a:ext cx="4753881" cy="4753217"/>
          </a:xfrm>
          <a:prstGeom prst="rect">
            <a:avLst/>
          </a:prstGeom>
        </p:spPr>
      </p:pic>
      <p:sp>
        <p:nvSpPr>
          <p:cNvPr id="9" name="Oval 8">
            <a:extLst>
              <a:ext uri="{FF2B5EF4-FFF2-40B4-BE49-F238E27FC236}">
                <a16:creationId xmlns:a16="http://schemas.microsoft.com/office/drawing/2014/main" id="{80DD2769-C5DA-473C-9628-B99D81445078}"/>
              </a:ext>
            </a:extLst>
          </p:cNvPr>
          <p:cNvSpPr/>
          <p:nvPr/>
        </p:nvSpPr>
        <p:spPr>
          <a:xfrm>
            <a:off x="3262859"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sp>
        <p:nvSpPr>
          <p:cNvPr id="10" name="Oval 9">
            <a:extLst>
              <a:ext uri="{FF2B5EF4-FFF2-40B4-BE49-F238E27FC236}">
                <a16:creationId xmlns:a16="http://schemas.microsoft.com/office/drawing/2014/main" id="{0ADA84B0-982E-4D32-817D-F08080AF1F20}"/>
              </a:ext>
            </a:extLst>
          </p:cNvPr>
          <p:cNvSpPr/>
          <p:nvPr/>
        </p:nvSpPr>
        <p:spPr>
          <a:xfrm>
            <a:off x="2995202" y="311404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73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E31F-7300-48A9-9629-B67D786A1D31}"/>
              </a:ext>
            </a:extLst>
          </p:cNvPr>
          <p:cNvSpPr>
            <a:spLocks noGrp="1"/>
          </p:cNvSpPr>
          <p:nvPr>
            <p:ph type="title"/>
          </p:nvPr>
        </p:nvSpPr>
        <p:spPr/>
        <p:txBody>
          <a:bodyPr/>
          <a:lstStyle/>
          <a:p>
            <a:r>
              <a:rPr lang="en-GB" dirty="0" err="1"/>
              <a:t>Vertalen</a:t>
            </a:r>
            <a:endParaRPr lang="en-NL" dirty="0"/>
          </a:p>
        </p:txBody>
      </p:sp>
      <p:sp>
        <p:nvSpPr>
          <p:cNvPr id="3" name="Content Placeholder 2">
            <a:extLst>
              <a:ext uri="{FF2B5EF4-FFF2-40B4-BE49-F238E27FC236}">
                <a16:creationId xmlns:a16="http://schemas.microsoft.com/office/drawing/2014/main" id="{20DE84D3-BB3A-4609-8862-9FDA07B14C82}"/>
              </a:ext>
            </a:extLst>
          </p:cNvPr>
          <p:cNvSpPr>
            <a:spLocks noGrp="1"/>
          </p:cNvSpPr>
          <p:nvPr>
            <p:ph idx="1"/>
          </p:nvPr>
        </p:nvSpPr>
        <p:spPr>
          <a:xfrm>
            <a:off x="1251678" y="2286001"/>
            <a:ext cx="5484402" cy="3593591"/>
          </a:xfrm>
        </p:spPr>
        <p:txBody>
          <a:bodyPr/>
          <a:lstStyle/>
          <a:p>
            <a:r>
              <a:rPr lang="en-GB" dirty="0"/>
              <a:t>Wat </a:t>
            </a:r>
            <a:r>
              <a:rPr lang="en-GB" dirty="0" err="1"/>
              <a:t>gebeurt</a:t>
            </a:r>
            <a:r>
              <a:rPr lang="en-GB" dirty="0"/>
              <a:t> er nu op dit </a:t>
            </a:r>
            <a:r>
              <a:rPr lang="en-GB" dirty="0" err="1"/>
              <a:t>plaatje</a:t>
            </a:r>
            <a:r>
              <a:rPr lang="en-GB" dirty="0"/>
              <a:t>?</a:t>
            </a:r>
          </a:p>
          <a:p>
            <a:pPr lvl="1"/>
            <a:r>
              <a:rPr lang="en-GB" dirty="0"/>
              <a:t>The bird flies. </a:t>
            </a:r>
          </a:p>
          <a:p>
            <a:pPr lvl="1"/>
            <a:r>
              <a:rPr lang="en-GB" dirty="0"/>
              <a:t>The dog pulls the cat. </a:t>
            </a:r>
          </a:p>
          <a:p>
            <a:pPr lvl="1"/>
            <a:endParaRPr lang="en-GB" dirty="0"/>
          </a:p>
          <a:p>
            <a:pPr lvl="1"/>
            <a:endParaRPr lang="en-GB" dirty="0"/>
          </a:p>
          <a:p>
            <a:r>
              <a:rPr lang="en-GB" dirty="0"/>
              <a:t>Bij dit </a:t>
            </a:r>
            <a:r>
              <a:rPr lang="en-GB" dirty="0" err="1"/>
              <a:t>plaatje</a:t>
            </a:r>
            <a:r>
              <a:rPr lang="en-GB" dirty="0"/>
              <a:t> </a:t>
            </a:r>
            <a:r>
              <a:rPr lang="en-GB" dirty="0" err="1"/>
              <a:t>kenden</a:t>
            </a:r>
            <a:r>
              <a:rPr lang="en-GB" dirty="0"/>
              <a:t> wij alle </a:t>
            </a:r>
            <a:r>
              <a:rPr lang="en-GB" dirty="0" err="1"/>
              <a:t>dieren</a:t>
            </a:r>
            <a:r>
              <a:rPr lang="en-GB" dirty="0"/>
              <a:t>!</a:t>
            </a:r>
          </a:p>
          <a:p>
            <a:endParaRPr lang="en-NL" dirty="0"/>
          </a:p>
        </p:txBody>
      </p:sp>
      <p:sp>
        <p:nvSpPr>
          <p:cNvPr id="5" name="Oval 4">
            <a:extLst>
              <a:ext uri="{FF2B5EF4-FFF2-40B4-BE49-F238E27FC236}">
                <a16:creationId xmlns:a16="http://schemas.microsoft.com/office/drawing/2014/main" id="{F3BADCD1-16A6-4311-853B-9CA4B935C939}"/>
              </a:ext>
            </a:extLst>
          </p:cNvPr>
          <p:cNvSpPr/>
          <p:nvPr/>
        </p:nvSpPr>
        <p:spPr>
          <a:xfrm>
            <a:off x="1960880" y="3129280"/>
            <a:ext cx="467360" cy="3378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sp>
        <p:nvSpPr>
          <p:cNvPr id="6" name="Oval 5">
            <a:extLst>
              <a:ext uri="{FF2B5EF4-FFF2-40B4-BE49-F238E27FC236}">
                <a16:creationId xmlns:a16="http://schemas.microsoft.com/office/drawing/2014/main" id="{2D576006-21D8-4FF1-926C-CFCBFE8E5243}"/>
              </a:ext>
            </a:extLst>
          </p:cNvPr>
          <p:cNvSpPr/>
          <p:nvPr/>
        </p:nvSpPr>
        <p:spPr>
          <a:xfrm>
            <a:off x="1960880"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sp>
        <p:nvSpPr>
          <p:cNvPr id="10" name="Oval 9">
            <a:extLst>
              <a:ext uri="{FF2B5EF4-FFF2-40B4-BE49-F238E27FC236}">
                <a16:creationId xmlns:a16="http://schemas.microsoft.com/office/drawing/2014/main" id="{0ADA84B0-982E-4D32-817D-F08080AF1F20}"/>
              </a:ext>
            </a:extLst>
          </p:cNvPr>
          <p:cNvSpPr/>
          <p:nvPr/>
        </p:nvSpPr>
        <p:spPr>
          <a:xfrm>
            <a:off x="3218722" y="309118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pic>
        <p:nvPicPr>
          <p:cNvPr id="11" name="Afbeelding 3">
            <a:extLst>
              <a:ext uri="{FF2B5EF4-FFF2-40B4-BE49-F238E27FC236}">
                <a16:creationId xmlns:a16="http://schemas.microsoft.com/office/drawing/2014/main" id="{02C26C58-DC08-4081-86EE-3BBA914D19BB}"/>
              </a:ext>
            </a:extLst>
          </p:cNvPr>
          <p:cNvPicPr>
            <a:picLocks noChangeAspect="1"/>
          </p:cNvPicPr>
          <p:nvPr/>
        </p:nvPicPr>
        <p:blipFill rotWithShape="1">
          <a:blip r:embed="rId2"/>
          <a:srcRect l="33368" t="50047" r="34032"/>
          <a:stretch/>
        </p:blipFill>
        <p:spPr>
          <a:xfrm>
            <a:off x="6327099" y="1507934"/>
            <a:ext cx="4804681" cy="4829850"/>
          </a:xfrm>
          <a:prstGeom prst="rect">
            <a:avLst/>
          </a:prstGeom>
        </p:spPr>
      </p:pic>
    </p:spTree>
    <p:extLst>
      <p:ext uri="{BB962C8B-B14F-4D97-AF65-F5344CB8AC3E}">
        <p14:creationId xmlns:p14="http://schemas.microsoft.com/office/powerpoint/2010/main" val="7412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E31F-7300-48A9-9629-B67D786A1D31}"/>
              </a:ext>
            </a:extLst>
          </p:cNvPr>
          <p:cNvSpPr>
            <a:spLocks noGrp="1"/>
          </p:cNvSpPr>
          <p:nvPr>
            <p:ph type="title"/>
          </p:nvPr>
        </p:nvSpPr>
        <p:spPr/>
        <p:txBody>
          <a:bodyPr/>
          <a:lstStyle/>
          <a:p>
            <a:r>
              <a:rPr lang="en-GB" dirty="0" err="1"/>
              <a:t>Vertalen</a:t>
            </a:r>
            <a:endParaRPr lang="en-NL" dirty="0"/>
          </a:p>
        </p:txBody>
      </p:sp>
      <p:sp>
        <p:nvSpPr>
          <p:cNvPr id="3" name="Content Placeholder 2">
            <a:extLst>
              <a:ext uri="{FF2B5EF4-FFF2-40B4-BE49-F238E27FC236}">
                <a16:creationId xmlns:a16="http://schemas.microsoft.com/office/drawing/2014/main" id="{20DE84D3-BB3A-4609-8862-9FDA07B14C82}"/>
              </a:ext>
            </a:extLst>
          </p:cNvPr>
          <p:cNvSpPr>
            <a:spLocks noGrp="1"/>
          </p:cNvSpPr>
          <p:nvPr>
            <p:ph idx="1"/>
          </p:nvPr>
        </p:nvSpPr>
        <p:spPr>
          <a:xfrm>
            <a:off x="1251678" y="2286001"/>
            <a:ext cx="5484402" cy="3593591"/>
          </a:xfrm>
        </p:spPr>
        <p:txBody>
          <a:bodyPr/>
          <a:lstStyle/>
          <a:p>
            <a:r>
              <a:rPr lang="en-GB" dirty="0"/>
              <a:t>Wat </a:t>
            </a:r>
            <a:r>
              <a:rPr lang="en-GB" dirty="0" err="1"/>
              <a:t>gebeurt</a:t>
            </a:r>
            <a:r>
              <a:rPr lang="en-GB" dirty="0"/>
              <a:t> er nu op dit </a:t>
            </a:r>
            <a:r>
              <a:rPr lang="en-GB" dirty="0" err="1"/>
              <a:t>plaatje</a:t>
            </a:r>
            <a:r>
              <a:rPr lang="en-GB" dirty="0"/>
              <a:t>?</a:t>
            </a:r>
          </a:p>
          <a:p>
            <a:pPr lvl="1"/>
            <a:r>
              <a:rPr lang="en-GB" dirty="0"/>
              <a:t>The cat and the dog run away. </a:t>
            </a:r>
          </a:p>
          <a:p>
            <a:pPr lvl="1"/>
            <a:endParaRPr lang="en-GB" dirty="0"/>
          </a:p>
          <a:p>
            <a:r>
              <a:rPr lang="en-GB" dirty="0"/>
              <a:t>Bij dit </a:t>
            </a:r>
            <a:r>
              <a:rPr lang="en-GB" dirty="0" err="1"/>
              <a:t>plaatje</a:t>
            </a:r>
            <a:r>
              <a:rPr lang="en-GB" dirty="0"/>
              <a:t> </a:t>
            </a:r>
            <a:r>
              <a:rPr lang="en-GB" dirty="0" err="1"/>
              <a:t>kenden</a:t>
            </a:r>
            <a:r>
              <a:rPr lang="en-GB" dirty="0"/>
              <a:t> wij alle </a:t>
            </a:r>
            <a:r>
              <a:rPr lang="en-GB" dirty="0" err="1"/>
              <a:t>dieren</a:t>
            </a:r>
            <a:r>
              <a:rPr lang="en-GB" dirty="0"/>
              <a:t>!</a:t>
            </a:r>
          </a:p>
          <a:p>
            <a:endParaRPr lang="en-NL" dirty="0"/>
          </a:p>
        </p:txBody>
      </p:sp>
      <p:sp>
        <p:nvSpPr>
          <p:cNvPr id="5" name="Oval 4">
            <a:extLst>
              <a:ext uri="{FF2B5EF4-FFF2-40B4-BE49-F238E27FC236}">
                <a16:creationId xmlns:a16="http://schemas.microsoft.com/office/drawing/2014/main" id="{F3BADCD1-16A6-4311-853B-9CA4B935C939}"/>
              </a:ext>
            </a:extLst>
          </p:cNvPr>
          <p:cNvSpPr/>
          <p:nvPr/>
        </p:nvSpPr>
        <p:spPr>
          <a:xfrm>
            <a:off x="3085510" y="2753360"/>
            <a:ext cx="467360" cy="3378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sp>
        <p:nvSpPr>
          <p:cNvPr id="6" name="Oval 5">
            <a:extLst>
              <a:ext uri="{FF2B5EF4-FFF2-40B4-BE49-F238E27FC236}">
                <a16:creationId xmlns:a16="http://schemas.microsoft.com/office/drawing/2014/main" id="{2D576006-21D8-4FF1-926C-CFCBFE8E5243}"/>
              </a:ext>
            </a:extLst>
          </p:cNvPr>
          <p:cNvSpPr/>
          <p:nvPr/>
        </p:nvSpPr>
        <p:spPr>
          <a:xfrm>
            <a:off x="1960880" y="2753360"/>
            <a:ext cx="467360" cy="375920"/>
          </a:xfrm>
          <a:prstGeom prst="ellipse">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53AE6E"/>
              </a:solidFill>
              <a:effectLst/>
              <a:uLnTx/>
              <a:uFillTx/>
              <a:latin typeface="Gill Sans MT" panose="020B0502020104020203"/>
              <a:ea typeface="+mn-ea"/>
              <a:cs typeface="+mn-cs"/>
            </a:endParaRPr>
          </a:p>
        </p:txBody>
      </p:sp>
      <p:pic>
        <p:nvPicPr>
          <p:cNvPr id="8" name="Afbeelding 3">
            <a:extLst>
              <a:ext uri="{FF2B5EF4-FFF2-40B4-BE49-F238E27FC236}">
                <a16:creationId xmlns:a16="http://schemas.microsoft.com/office/drawing/2014/main" id="{06206E5E-03A1-45FD-BEE2-9C0B26091B55}"/>
              </a:ext>
            </a:extLst>
          </p:cNvPr>
          <p:cNvPicPr>
            <a:picLocks noChangeAspect="1"/>
          </p:cNvPicPr>
          <p:nvPr/>
        </p:nvPicPr>
        <p:blipFill rotWithShape="1">
          <a:blip r:embed="rId2"/>
          <a:srcRect l="66120" t="49489"/>
          <a:stretch/>
        </p:blipFill>
        <p:spPr>
          <a:xfrm>
            <a:off x="6219822" y="1407539"/>
            <a:ext cx="4824098" cy="4718437"/>
          </a:xfrm>
          <a:prstGeom prst="rect">
            <a:avLst/>
          </a:prstGeom>
        </p:spPr>
      </p:pic>
    </p:spTree>
    <p:extLst>
      <p:ext uri="{BB962C8B-B14F-4D97-AF65-F5344CB8AC3E}">
        <p14:creationId xmlns:p14="http://schemas.microsoft.com/office/powerpoint/2010/main" val="323509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9750-7EAB-45F3-9E15-A568EDE60FC9}"/>
              </a:ext>
            </a:extLst>
          </p:cNvPr>
          <p:cNvSpPr>
            <a:spLocks noGrp="1"/>
          </p:cNvSpPr>
          <p:nvPr>
            <p:ph type="title"/>
          </p:nvPr>
        </p:nvSpPr>
        <p:spPr/>
        <p:txBody>
          <a:bodyPr/>
          <a:lstStyle/>
          <a:p>
            <a:r>
              <a:rPr lang="en-GB" dirty="0" err="1"/>
              <a:t>Vormpjes</a:t>
            </a:r>
            <a:r>
              <a:rPr lang="en-GB" dirty="0"/>
              <a:t> - </a:t>
            </a:r>
            <a:r>
              <a:rPr lang="en-GB" dirty="0" err="1"/>
              <a:t>Herhaling</a:t>
            </a:r>
            <a:endParaRPr lang="en-NL" dirty="0"/>
          </a:p>
        </p:txBody>
      </p:sp>
      <p:sp>
        <p:nvSpPr>
          <p:cNvPr id="3" name="Content Placeholder 2">
            <a:extLst>
              <a:ext uri="{FF2B5EF4-FFF2-40B4-BE49-F238E27FC236}">
                <a16:creationId xmlns:a16="http://schemas.microsoft.com/office/drawing/2014/main" id="{C511F85C-0BB1-4FA5-9BA8-555060261A48}"/>
              </a:ext>
            </a:extLst>
          </p:cNvPr>
          <p:cNvSpPr>
            <a:spLocks noGrp="1"/>
          </p:cNvSpPr>
          <p:nvPr>
            <p:ph idx="1"/>
          </p:nvPr>
        </p:nvSpPr>
        <p:spPr>
          <a:xfrm>
            <a:off x="1270216" y="4983484"/>
            <a:ext cx="10178322" cy="3593591"/>
          </a:xfrm>
        </p:spPr>
        <p:txBody>
          <a:bodyPr/>
          <a:lstStyle/>
          <a:p>
            <a:r>
              <a:rPr lang="en-GB" dirty="0"/>
              <a:t>+t (NL) = </a:t>
            </a:r>
          </a:p>
          <a:p>
            <a:endParaRPr lang="en-GB" dirty="0"/>
          </a:p>
          <a:p>
            <a:endParaRPr lang="en-GB" dirty="0"/>
          </a:p>
          <a:p>
            <a:r>
              <a:rPr lang="en-GB" dirty="0"/>
              <a:t>+s (ENG) =   </a:t>
            </a:r>
            <a:endParaRPr lang="en-NL" dirty="0"/>
          </a:p>
        </p:txBody>
      </p:sp>
      <p:sp>
        <p:nvSpPr>
          <p:cNvPr id="11" name="Gelijkbenige driehoek 16">
            <a:extLst>
              <a:ext uri="{FF2B5EF4-FFF2-40B4-BE49-F238E27FC236}">
                <a16:creationId xmlns:a16="http://schemas.microsoft.com/office/drawing/2014/main" id="{4F8EEF84-D375-127A-3769-998D56985EB1}"/>
              </a:ext>
            </a:extLst>
          </p:cNvPr>
          <p:cNvSpPr>
            <a:spLocks noChangeAspect="1"/>
          </p:cNvSpPr>
          <p:nvPr/>
        </p:nvSpPr>
        <p:spPr>
          <a:xfrm>
            <a:off x="4694991" y="6160452"/>
            <a:ext cx="622800" cy="540000"/>
          </a:xfrm>
          <a:prstGeom prst="triangle">
            <a:avLst/>
          </a:prstGeom>
          <a:solidFill>
            <a:srgbClr val="00B0F0"/>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latin typeface="Gill Sans MT" panose="020B0502020104020203"/>
              <a:ea typeface="+mn-ea"/>
              <a:cs typeface="+mn-cs"/>
            </a:endParaRPr>
          </a:p>
        </p:txBody>
      </p:sp>
      <p:sp>
        <p:nvSpPr>
          <p:cNvPr id="13" name="Gelijkbenige driehoek 103">
            <a:extLst>
              <a:ext uri="{FF2B5EF4-FFF2-40B4-BE49-F238E27FC236}">
                <a16:creationId xmlns:a16="http://schemas.microsoft.com/office/drawing/2014/main" id="{5F8E05DE-3C14-FC50-87F1-6BCD588C9AB7}"/>
              </a:ext>
            </a:extLst>
          </p:cNvPr>
          <p:cNvSpPr>
            <a:spLocks noChangeAspect="1"/>
          </p:cNvSpPr>
          <p:nvPr/>
        </p:nvSpPr>
        <p:spPr>
          <a:xfrm>
            <a:off x="4700283" y="4816645"/>
            <a:ext cx="623896" cy="540000"/>
          </a:xfrm>
          <a:prstGeom prst="triangle">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Content Placeholder 2">
            <a:extLst>
              <a:ext uri="{FF2B5EF4-FFF2-40B4-BE49-F238E27FC236}">
                <a16:creationId xmlns:a16="http://schemas.microsoft.com/office/drawing/2014/main" id="{82425298-83DA-0208-C29D-E5F9B321FE00}"/>
              </a:ext>
            </a:extLst>
          </p:cNvPr>
          <p:cNvSpPr txBox="1">
            <a:spLocks/>
          </p:cNvSpPr>
          <p:nvPr/>
        </p:nvSpPr>
        <p:spPr>
          <a:xfrm>
            <a:off x="1270216" y="725936"/>
            <a:ext cx="10178322" cy="597451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GB" dirty="0"/>
          </a:p>
          <a:p>
            <a:endParaRPr lang="en-GB" dirty="0"/>
          </a:p>
          <a:p>
            <a:r>
              <a:rPr lang="en-GB" dirty="0" err="1"/>
              <a:t>Lidwoord</a:t>
            </a:r>
            <a:r>
              <a:rPr lang="en-GB" dirty="0"/>
              <a:t> = </a:t>
            </a:r>
          </a:p>
          <a:p>
            <a:pPr marL="0" indent="0">
              <a:buNone/>
            </a:pPr>
            <a:endParaRPr lang="en-GB" dirty="0"/>
          </a:p>
          <a:p>
            <a:r>
              <a:rPr lang="en-GB" dirty="0" err="1"/>
              <a:t>Zelfstandig</a:t>
            </a:r>
            <a:r>
              <a:rPr lang="en-GB" dirty="0"/>
              <a:t> </a:t>
            </a:r>
            <a:r>
              <a:rPr lang="en-GB" dirty="0" err="1"/>
              <a:t>naamwoord</a:t>
            </a:r>
            <a:r>
              <a:rPr lang="en-GB" dirty="0"/>
              <a:t> =</a:t>
            </a:r>
          </a:p>
          <a:p>
            <a:pPr marL="0" indent="0">
              <a:buNone/>
            </a:pPr>
            <a:endParaRPr lang="en-GB" dirty="0"/>
          </a:p>
          <a:p>
            <a:pPr marL="0" indent="0">
              <a:buNone/>
            </a:pPr>
            <a:endParaRPr lang="en-GB" dirty="0"/>
          </a:p>
          <a:p>
            <a:r>
              <a:rPr lang="en-GB" dirty="0" err="1"/>
              <a:t>Werkwoordstam</a:t>
            </a:r>
            <a:r>
              <a:rPr lang="en-GB" dirty="0"/>
              <a:t> = </a:t>
            </a:r>
          </a:p>
          <a:p>
            <a:endParaRPr lang="en-GB" dirty="0"/>
          </a:p>
        </p:txBody>
      </p:sp>
      <p:sp>
        <p:nvSpPr>
          <p:cNvPr id="5" name="Rechthoek 45">
            <a:extLst>
              <a:ext uri="{FF2B5EF4-FFF2-40B4-BE49-F238E27FC236}">
                <a16:creationId xmlns:a16="http://schemas.microsoft.com/office/drawing/2014/main" id="{927DA3E8-F84B-6129-BF02-4914DA66A5D9}"/>
              </a:ext>
            </a:extLst>
          </p:cNvPr>
          <p:cNvSpPr/>
          <p:nvPr/>
        </p:nvSpPr>
        <p:spPr>
          <a:xfrm>
            <a:off x="4506294" y="2272618"/>
            <a:ext cx="1127760" cy="678180"/>
          </a:xfrm>
          <a:prstGeom prst="rect">
            <a:avLst/>
          </a:prstGeom>
          <a:solidFill>
            <a:srgbClr val="70AD47">
              <a:lumMod val="50000"/>
            </a:srgbClr>
          </a:solidFill>
          <a:ln w="127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6" name="Picture 10">
            <a:extLst>
              <a:ext uri="{FF2B5EF4-FFF2-40B4-BE49-F238E27FC236}">
                <a16:creationId xmlns:a16="http://schemas.microsoft.com/office/drawing/2014/main" id="{DB4B2798-DFAF-A301-8381-E5127ECF6AB7}"/>
              </a:ext>
            </a:extLst>
          </p:cNvPr>
          <p:cNvPicPr>
            <a:picLocks noChangeAspect="1"/>
          </p:cNvPicPr>
          <p:nvPr/>
        </p:nvPicPr>
        <p:blipFill>
          <a:blip r:embed="rId3"/>
          <a:stretch>
            <a:fillRect/>
          </a:stretch>
        </p:blipFill>
        <p:spPr>
          <a:xfrm>
            <a:off x="4689474" y="1402648"/>
            <a:ext cx="380700" cy="676800"/>
          </a:xfrm>
          <a:prstGeom prst="rect">
            <a:avLst/>
          </a:prstGeom>
        </p:spPr>
      </p:pic>
      <p:sp>
        <p:nvSpPr>
          <p:cNvPr id="7" name="Stroomdiagram: Verbindingslijn 6">
            <a:extLst>
              <a:ext uri="{FF2B5EF4-FFF2-40B4-BE49-F238E27FC236}">
                <a16:creationId xmlns:a16="http://schemas.microsoft.com/office/drawing/2014/main" id="{28432B77-69DE-F825-6CDD-2F36EE8551E2}"/>
              </a:ext>
            </a:extLst>
          </p:cNvPr>
          <p:cNvSpPr/>
          <p:nvPr/>
        </p:nvSpPr>
        <p:spPr>
          <a:xfrm>
            <a:off x="4546319" y="3429000"/>
            <a:ext cx="800100" cy="800100"/>
          </a:xfrm>
          <a:prstGeom prst="flowChartConnector">
            <a:avLst/>
          </a:prstGeom>
          <a:solidFill>
            <a:srgbClr val="FF0000"/>
          </a:solidFill>
          <a:ln w="1270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dirty="0"/>
          </a:p>
        </p:txBody>
      </p:sp>
      <p:sp>
        <p:nvSpPr>
          <p:cNvPr id="8" name="Content Placeholder 2">
            <a:extLst>
              <a:ext uri="{FF2B5EF4-FFF2-40B4-BE49-F238E27FC236}">
                <a16:creationId xmlns:a16="http://schemas.microsoft.com/office/drawing/2014/main" id="{3231EE61-1CFA-F8C7-FEA4-F5BD9CB9ADC2}"/>
              </a:ext>
            </a:extLst>
          </p:cNvPr>
          <p:cNvSpPr txBox="1">
            <a:spLocks/>
          </p:cNvSpPr>
          <p:nvPr/>
        </p:nvSpPr>
        <p:spPr>
          <a:xfrm>
            <a:off x="6817832" y="141654"/>
            <a:ext cx="10178322" cy="598114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GB" dirty="0"/>
          </a:p>
          <a:p>
            <a:endParaRPr lang="en-GB" dirty="0"/>
          </a:p>
          <a:p>
            <a:endParaRPr lang="en-GB" dirty="0"/>
          </a:p>
          <a:p>
            <a:r>
              <a:rPr lang="en-GB" dirty="0"/>
              <a:t>+ </a:t>
            </a:r>
            <a:r>
              <a:rPr lang="en-GB" dirty="0" err="1"/>
              <a:t>en</a:t>
            </a:r>
            <a:r>
              <a:rPr lang="en-GB" dirty="0"/>
              <a:t> (</a:t>
            </a:r>
            <a:r>
              <a:rPr lang="en-GB" dirty="0" err="1"/>
              <a:t>zelfstandig</a:t>
            </a:r>
            <a:r>
              <a:rPr lang="en-GB" dirty="0"/>
              <a:t> </a:t>
            </a:r>
            <a:r>
              <a:rPr lang="en-GB" dirty="0" err="1"/>
              <a:t>naamwoord</a:t>
            </a:r>
            <a:r>
              <a:rPr lang="en-GB" dirty="0"/>
              <a:t>, NL) = </a:t>
            </a:r>
          </a:p>
          <a:p>
            <a:endParaRPr lang="en-GB" dirty="0"/>
          </a:p>
          <a:p>
            <a:endParaRPr lang="en-GB" dirty="0"/>
          </a:p>
          <a:p>
            <a:r>
              <a:rPr lang="en-GB" dirty="0"/>
              <a:t>+ (e)s (</a:t>
            </a:r>
            <a:r>
              <a:rPr lang="en-GB" dirty="0" err="1"/>
              <a:t>zelfstandig</a:t>
            </a:r>
            <a:r>
              <a:rPr lang="en-GB" dirty="0"/>
              <a:t> </a:t>
            </a:r>
            <a:r>
              <a:rPr lang="en-GB" dirty="0" err="1"/>
              <a:t>naamwoord</a:t>
            </a:r>
            <a:r>
              <a:rPr lang="en-GB" dirty="0"/>
              <a:t>, ENG) =  </a:t>
            </a:r>
          </a:p>
          <a:p>
            <a:endParaRPr lang="en-GB" dirty="0"/>
          </a:p>
          <a:p>
            <a:pPr marL="0" indent="0">
              <a:buNone/>
            </a:pPr>
            <a:endParaRPr lang="en-GB" dirty="0"/>
          </a:p>
          <a:p>
            <a:r>
              <a:rPr lang="nl-NL" dirty="0"/>
              <a:t>+en (werkwoorduitgang, NL) = </a:t>
            </a:r>
            <a:endParaRPr lang="en-NL" dirty="0"/>
          </a:p>
        </p:txBody>
      </p:sp>
      <p:sp>
        <p:nvSpPr>
          <p:cNvPr id="9" name="Ovaal 108">
            <a:extLst>
              <a:ext uri="{FF2B5EF4-FFF2-40B4-BE49-F238E27FC236}">
                <a16:creationId xmlns:a16="http://schemas.microsoft.com/office/drawing/2014/main" id="{C36DBCE9-09CE-32D8-6D1F-907DAC48FBF3}"/>
              </a:ext>
            </a:extLst>
          </p:cNvPr>
          <p:cNvSpPr>
            <a:spLocks noChangeAspect="1"/>
          </p:cNvSpPr>
          <p:nvPr/>
        </p:nvSpPr>
        <p:spPr>
          <a:xfrm>
            <a:off x="11250273" y="1247577"/>
            <a:ext cx="359454" cy="678180"/>
          </a:xfrm>
          <a:prstGeom prst="ellipse">
            <a:avLst/>
          </a:prstGeom>
          <a:solidFill>
            <a:srgbClr val="E614AA"/>
          </a:solidFill>
          <a:ln>
            <a:solidFill>
              <a:srgbClr val="E61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F375CF"/>
                </a:solidFill>
              </a:ln>
            </a:endParaRPr>
          </a:p>
        </p:txBody>
      </p:sp>
      <p:sp>
        <p:nvSpPr>
          <p:cNvPr id="14" name="Ovaal 11">
            <a:extLst>
              <a:ext uri="{FF2B5EF4-FFF2-40B4-BE49-F238E27FC236}">
                <a16:creationId xmlns:a16="http://schemas.microsoft.com/office/drawing/2014/main" id="{0EE28F46-D2AE-16B6-9AE4-E9030561F646}"/>
              </a:ext>
            </a:extLst>
          </p:cNvPr>
          <p:cNvSpPr>
            <a:spLocks noChangeAspect="1"/>
          </p:cNvSpPr>
          <p:nvPr/>
        </p:nvSpPr>
        <p:spPr>
          <a:xfrm>
            <a:off x="11265135" y="2510039"/>
            <a:ext cx="344592" cy="676800"/>
          </a:xfrm>
          <a:prstGeom prst="ellipse">
            <a:avLst/>
          </a:prstGeom>
          <a:solidFill>
            <a:srgbClr val="F375CF"/>
          </a:solidFill>
          <a:ln>
            <a:solidFill>
              <a:srgbClr val="F37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rgbClr val="F375CF"/>
                </a:solidFill>
              </a:ln>
            </a:endParaRPr>
          </a:p>
        </p:txBody>
      </p:sp>
      <p:sp>
        <p:nvSpPr>
          <p:cNvPr id="15" name="Gelijkbenige driehoek 14">
            <a:extLst>
              <a:ext uri="{FF2B5EF4-FFF2-40B4-BE49-F238E27FC236}">
                <a16:creationId xmlns:a16="http://schemas.microsoft.com/office/drawing/2014/main" id="{03F5ED4F-5F86-19D7-078C-2B7679CCD919}"/>
              </a:ext>
            </a:extLst>
          </p:cNvPr>
          <p:cNvSpPr/>
          <p:nvPr/>
        </p:nvSpPr>
        <p:spPr>
          <a:xfrm>
            <a:off x="11195230" y="3808127"/>
            <a:ext cx="469539" cy="406399"/>
          </a:xfrm>
          <a:prstGeom prst="triangle">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Gelijkbenige driehoek 15">
            <a:extLst>
              <a:ext uri="{FF2B5EF4-FFF2-40B4-BE49-F238E27FC236}">
                <a16:creationId xmlns:a16="http://schemas.microsoft.com/office/drawing/2014/main" id="{4B8CA7D4-28E0-AD84-0DE9-8B7784BFAEB3}"/>
              </a:ext>
            </a:extLst>
          </p:cNvPr>
          <p:cNvSpPr/>
          <p:nvPr/>
        </p:nvSpPr>
        <p:spPr>
          <a:xfrm>
            <a:off x="11195228" y="3976678"/>
            <a:ext cx="469541" cy="406401"/>
          </a:xfrm>
          <a:prstGeom prst="triangle">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7664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5" grpId="0" animBg="1"/>
      <p:bldP spid="9" grpId="0" animBg="1"/>
      <p:bldP spid="14"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TotalTime>
  <Words>652</Words>
  <Application>Microsoft Macintosh PowerPoint</Application>
  <PresentationFormat>Breedbeeld</PresentationFormat>
  <Paragraphs>131</Paragraphs>
  <Slides>15</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Gill Sans MT</vt:lpstr>
      <vt:lpstr>Impact</vt:lpstr>
      <vt:lpstr>Badge</vt:lpstr>
      <vt:lpstr>CodeTaal</vt:lpstr>
      <vt:lpstr>Vorige les:</vt:lpstr>
      <vt:lpstr>Vorige les:</vt:lpstr>
      <vt:lpstr>Vorige les:</vt:lpstr>
      <vt:lpstr>Deze les:</vt:lpstr>
      <vt:lpstr>Vertalen</vt:lpstr>
      <vt:lpstr>Vertalen</vt:lpstr>
      <vt:lpstr>Vertalen</vt:lpstr>
      <vt:lpstr>Vormpjes - Herhaling</vt:lpstr>
      <vt:lpstr>Vormpjes – nieuw vormpje</vt:lpstr>
      <vt:lpstr>Zinnen maken – Making sentences</vt:lpstr>
      <vt:lpstr>Zinnen maken – Making sentences</vt:lpstr>
      <vt:lpstr>Zinnen maken – Making sentences</vt:lpstr>
      <vt:lpstr>Individueel oefenen</vt:lpstr>
      <vt:lpstr>Question of the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CodeTaal</dc:title>
  <dc:creator>Eigenaar</dc:creator>
  <cp:lastModifiedBy>Boekel, T. (Teun)</cp:lastModifiedBy>
  <cp:revision>315</cp:revision>
  <dcterms:created xsi:type="dcterms:W3CDTF">2019-09-04T11:14:05Z</dcterms:created>
  <dcterms:modified xsi:type="dcterms:W3CDTF">2023-12-12T13:19:45Z</dcterms:modified>
</cp:coreProperties>
</file>