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82" r:id="rId2"/>
    <p:sldId id="342" r:id="rId3"/>
    <p:sldId id="343" r:id="rId4"/>
    <p:sldId id="372" r:id="rId5"/>
    <p:sldId id="373" r:id="rId6"/>
    <p:sldId id="374" r:id="rId7"/>
    <p:sldId id="375" r:id="rId8"/>
    <p:sldId id="376" r:id="rId9"/>
    <p:sldId id="378" r:id="rId10"/>
    <p:sldId id="513" r:id="rId11"/>
    <p:sldId id="514" r:id="rId12"/>
    <p:sldId id="515" r:id="rId13"/>
    <p:sldId id="290" r:id="rId14"/>
    <p:sldId id="505" r:id="rId15"/>
    <p:sldId id="508" r:id="rId16"/>
    <p:sldId id="509" r:id="rId17"/>
    <p:sldId id="506" r:id="rId18"/>
    <p:sldId id="510" r:id="rId19"/>
    <p:sldId id="511" r:id="rId20"/>
    <p:sldId id="297" r:id="rId21"/>
    <p:sldId id="283" r:id="rId2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17" autoAdjust="0"/>
    <p:restoredTop sz="94660"/>
  </p:normalViewPr>
  <p:slideViewPr>
    <p:cSldViewPr snapToGrid="0">
      <p:cViewPr varScale="1">
        <p:scale>
          <a:sx n="82" d="100"/>
          <a:sy n="82" d="100"/>
        </p:scale>
        <p:origin x="76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EA9BF4-1764-4C31-82D8-CCFCCE6B6B8F}" type="datetimeFigureOut">
              <a:rPr lang="en-NL" smtClean="0"/>
              <a:t>12/13/2022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ED789-D284-4C93-9E62-B9D282D15831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2096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DF4D96-8C88-4122-BB52-F0654A600AED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3338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Antwoorden</a:t>
            </a:r>
            <a:r>
              <a:rPr lang="en-GB" dirty="0"/>
              <a:t> staan op deze </a:t>
            </a:r>
            <a:r>
              <a:rPr lang="en-GB" dirty="0" err="1"/>
              <a:t>volgorder</a:t>
            </a:r>
            <a:r>
              <a:rPr lang="en-GB" dirty="0"/>
              <a:t>:</a:t>
            </a:r>
          </a:p>
          <a:p>
            <a:r>
              <a:rPr lang="en-GB" dirty="0"/>
              <a:t>Turks</a:t>
            </a:r>
          </a:p>
          <a:p>
            <a:r>
              <a:rPr lang="en-GB" dirty="0" err="1"/>
              <a:t>Arabisch</a:t>
            </a:r>
            <a:endParaRPr lang="en-GB" dirty="0"/>
          </a:p>
          <a:p>
            <a:r>
              <a:rPr lang="en-GB" dirty="0"/>
              <a:t>Nederlands</a:t>
            </a:r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62FC75-B6DF-411B-B47A-57FE0415A63B}" type="slidenum">
              <a:rPr kumimoji="0" lang="en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4228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DF4D96-8C88-4122-BB52-F0654A600AED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0203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DF4D96-8C88-4122-BB52-F0654A600AED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1894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80233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553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735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5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097182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6097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555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80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21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53347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045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8717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u.nl/codetaal" TargetMode="External"/><Relationship Id="rId2" Type="http://schemas.openxmlformats.org/officeDocument/2006/relationships/hyperlink" Target="https://xerte.uu.nl/play.php?template_id=2063#page1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ED7B31-F1A8-46E2-A7B3-6B61FBF655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CodeTaal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A8FBC12-0638-4695-91B2-32EA409DD7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052798-8B69-45AD-8716-712FDD22273A}"/>
              </a:ext>
            </a:extLst>
          </p:cNvPr>
          <p:cNvSpPr txBox="1"/>
          <p:nvPr/>
        </p:nvSpPr>
        <p:spPr>
          <a:xfrm>
            <a:off x="2090057" y="6027169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Gill Sans MT" panose="020B0502020104020203"/>
              </a:rPr>
              <a:t>Wat </a:t>
            </a:r>
            <a:r>
              <a:rPr lang="en-GB" dirty="0" err="1">
                <a:solidFill>
                  <a:prstClr val="black"/>
                </a:solidFill>
                <a:latin typeface="Gill Sans MT" panose="020B0502020104020203"/>
              </a:rPr>
              <a:t>zet</a:t>
            </a:r>
            <a:r>
              <a:rPr lang="en-GB" dirty="0">
                <a:solidFill>
                  <a:prstClr val="black"/>
                </a:solidFill>
                <a:latin typeface="Gill Sans MT" panose="020B0502020104020203"/>
              </a:rPr>
              <a:t> je voor een </a:t>
            </a:r>
            <a:r>
              <a:rPr lang="en-GB" dirty="0" err="1">
                <a:solidFill>
                  <a:prstClr val="black"/>
                </a:solidFill>
                <a:latin typeface="Gill Sans MT" panose="020B0502020104020203"/>
              </a:rPr>
              <a:t>zelfstandig</a:t>
            </a:r>
            <a:r>
              <a:rPr lang="en-GB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r>
              <a:rPr lang="en-GB" dirty="0" err="1">
                <a:solidFill>
                  <a:prstClr val="black"/>
                </a:solidFill>
                <a:latin typeface="Gill Sans MT" panose="020B0502020104020203"/>
              </a:rPr>
              <a:t>naamwoord</a:t>
            </a:r>
            <a:r>
              <a:rPr lang="en-GB" dirty="0">
                <a:solidFill>
                  <a:prstClr val="black"/>
                </a:solidFill>
                <a:latin typeface="Gill Sans MT" panose="020B0502020104020203"/>
              </a:rPr>
              <a:t>?</a:t>
            </a:r>
            <a:endParaRPr kumimoji="0" lang="en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9204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270A0-F475-4DF8-A914-9EF8268C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0829" y="379013"/>
            <a:ext cx="8730342" cy="952501"/>
          </a:xfrm>
        </p:spPr>
        <p:txBody>
          <a:bodyPr anchor="t">
            <a:normAutofit/>
          </a:bodyPr>
          <a:lstStyle/>
          <a:p>
            <a:pPr algn="ctr"/>
            <a:r>
              <a:rPr lang="en-GB" dirty="0" err="1"/>
              <a:t>Werkwoorden</a:t>
            </a:r>
            <a:endParaRPr lang="en-NL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C9313D0-3084-45BB-8E49-CBD008E8D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53887"/>
            <a:ext cx="10178322" cy="4725706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Hoe geef je aan </a:t>
            </a:r>
            <a:r>
              <a:rPr lang="en-GB" dirty="0" err="1"/>
              <a:t>dat</a:t>
            </a:r>
            <a:r>
              <a:rPr lang="en-GB" dirty="0"/>
              <a:t> er </a:t>
            </a:r>
            <a:r>
              <a:rPr lang="en-GB" dirty="0" err="1"/>
              <a:t>meerdere</a:t>
            </a:r>
            <a:r>
              <a:rPr lang="en-GB" dirty="0"/>
              <a:t> iets doen?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	      			</a:t>
            </a:r>
            <a:endParaRPr lang="en-NL" u="sng" dirty="0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BB40107B-CBBC-4450-B0C5-4289EE96B6D2}"/>
              </a:ext>
            </a:extLst>
          </p:cNvPr>
          <p:cNvSpPr/>
          <p:nvPr/>
        </p:nvSpPr>
        <p:spPr>
          <a:xfrm>
            <a:off x="4119535" y="3789665"/>
            <a:ext cx="319849" cy="3892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6C60FED5-D1B7-4E60-B001-AE594DBE16D3}"/>
              </a:ext>
            </a:extLst>
          </p:cNvPr>
          <p:cNvSpPr/>
          <p:nvPr/>
        </p:nvSpPr>
        <p:spPr>
          <a:xfrm>
            <a:off x="7912541" y="3789665"/>
            <a:ext cx="319849" cy="4091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CE2E5D-8A6F-401C-94C0-EE2E3E48098D}"/>
              </a:ext>
            </a:extLst>
          </p:cNvPr>
          <p:cNvSpPr txBox="1"/>
          <p:nvPr/>
        </p:nvSpPr>
        <p:spPr>
          <a:xfrm>
            <a:off x="3098265" y="4185243"/>
            <a:ext cx="2307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De </a:t>
            </a:r>
            <a:r>
              <a:rPr lang="en-GB" dirty="0" err="1">
                <a:solidFill>
                  <a:prstClr val="black"/>
                </a:solidFill>
                <a:latin typeface="Gill Sans MT" panose="020B0502020104020203"/>
              </a:rPr>
              <a:t>tijger</a:t>
            </a:r>
            <a:r>
              <a:rPr lang="en-GB" dirty="0">
                <a:solidFill>
                  <a:prstClr val="black"/>
                </a:solidFill>
                <a:latin typeface="Gill Sans MT" panose="020B0502020104020203"/>
              </a:rPr>
              <a:t> zit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endParaRPr kumimoji="0" lang="en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8ADA6F-4469-43B4-B866-3F9BFC7BE3B9}"/>
              </a:ext>
            </a:extLst>
          </p:cNvPr>
          <p:cNvSpPr txBox="1"/>
          <p:nvPr/>
        </p:nvSpPr>
        <p:spPr>
          <a:xfrm>
            <a:off x="7107092" y="4197724"/>
            <a:ext cx="2068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De </a:t>
            </a:r>
            <a:r>
              <a:rPr lang="en-GB" dirty="0" err="1">
                <a:solidFill>
                  <a:prstClr val="black"/>
                </a:solidFill>
                <a:latin typeface="Gill Sans MT" panose="020B0502020104020203"/>
              </a:rPr>
              <a:t>tijgers</a:t>
            </a:r>
            <a:r>
              <a:rPr lang="en-GB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r>
              <a:rPr lang="en-GB" dirty="0" err="1">
                <a:solidFill>
                  <a:prstClr val="black"/>
                </a:solidFill>
                <a:latin typeface="Gill Sans MT" panose="020B0502020104020203"/>
              </a:rPr>
              <a:t>zitt</a:t>
            </a: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en</a:t>
            </a:r>
            <a:endParaRPr kumimoji="0" lang="en-NL" sz="1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F73D2413-8574-47CB-AA52-B420A06BD067}"/>
              </a:ext>
            </a:extLst>
          </p:cNvPr>
          <p:cNvSpPr/>
          <p:nvPr/>
        </p:nvSpPr>
        <p:spPr>
          <a:xfrm>
            <a:off x="4119535" y="4652790"/>
            <a:ext cx="319849" cy="3892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0EEC2729-9BA0-4EF9-B716-D5D6F3A435A5}"/>
              </a:ext>
            </a:extLst>
          </p:cNvPr>
          <p:cNvSpPr/>
          <p:nvPr/>
        </p:nvSpPr>
        <p:spPr>
          <a:xfrm>
            <a:off x="7924178" y="4650512"/>
            <a:ext cx="319849" cy="4091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1" name="Rechthoek 45">
            <a:extLst>
              <a:ext uri="{FF2B5EF4-FFF2-40B4-BE49-F238E27FC236}">
                <a16:creationId xmlns:a16="http://schemas.microsoft.com/office/drawing/2014/main" id="{3901D4E6-943A-41D3-91FD-BBEDC9F9FB6E}"/>
              </a:ext>
            </a:extLst>
          </p:cNvPr>
          <p:cNvSpPr/>
          <p:nvPr/>
        </p:nvSpPr>
        <p:spPr>
          <a:xfrm>
            <a:off x="7469084" y="5245121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4" name="Rechthoek 45">
            <a:extLst>
              <a:ext uri="{FF2B5EF4-FFF2-40B4-BE49-F238E27FC236}">
                <a16:creationId xmlns:a16="http://schemas.microsoft.com/office/drawing/2014/main" id="{B7688319-72FB-4B5B-A5C6-5F34176F3DFD}"/>
              </a:ext>
            </a:extLst>
          </p:cNvPr>
          <p:cNvSpPr/>
          <p:nvPr/>
        </p:nvSpPr>
        <p:spPr>
          <a:xfrm>
            <a:off x="3688271" y="5245121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7" name="Rechthoek 11">
            <a:extLst>
              <a:ext uri="{FF2B5EF4-FFF2-40B4-BE49-F238E27FC236}">
                <a16:creationId xmlns:a16="http://schemas.microsoft.com/office/drawing/2014/main" id="{5B91FFC3-C561-45C5-8219-ECE309C1667A}"/>
              </a:ext>
            </a:extLst>
          </p:cNvPr>
          <p:cNvSpPr/>
          <p:nvPr/>
        </p:nvSpPr>
        <p:spPr>
          <a:xfrm>
            <a:off x="3098265" y="5247661"/>
            <a:ext cx="368300" cy="6731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8" name="Rechthoek 11">
            <a:extLst>
              <a:ext uri="{FF2B5EF4-FFF2-40B4-BE49-F238E27FC236}">
                <a16:creationId xmlns:a16="http://schemas.microsoft.com/office/drawing/2014/main" id="{2A0C0D4E-8848-4F81-A648-9DD347FD6D69}"/>
              </a:ext>
            </a:extLst>
          </p:cNvPr>
          <p:cNvSpPr/>
          <p:nvPr/>
        </p:nvSpPr>
        <p:spPr>
          <a:xfrm>
            <a:off x="6900940" y="5245121"/>
            <a:ext cx="368300" cy="6731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F9E9FD-7F8F-4715-BEBA-8670CDE991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3354" y="1778428"/>
            <a:ext cx="2792210" cy="1865538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6D84917-9C3B-4EAB-A267-C7A03DDCEA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1688" y="1738674"/>
            <a:ext cx="3331320" cy="1865539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25" name="Picture 5" descr="Vorm">
            <a:extLst>
              <a:ext uri="{FF2B5EF4-FFF2-40B4-BE49-F238E27FC236}">
                <a16:creationId xmlns:a16="http://schemas.microsoft.com/office/drawing/2014/main" id="{72701E76-E2B4-4FB1-AC18-FA4076F94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5875" y="5251901"/>
            <a:ext cx="676800" cy="6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068B496-65E5-40FF-9BDA-425B2A5DFB66}"/>
              </a:ext>
            </a:extLst>
          </p:cNvPr>
          <p:cNvSpPr txBox="1"/>
          <p:nvPr/>
        </p:nvSpPr>
        <p:spPr>
          <a:xfrm>
            <a:off x="1386067" y="6252091"/>
            <a:ext cx="9909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Wat is het </a:t>
            </a:r>
            <a:r>
              <a:rPr lang="en-GB" dirty="0" err="1"/>
              <a:t>verschil</a:t>
            </a:r>
            <a:r>
              <a:rPr lang="en-GB" dirty="0"/>
              <a:t> </a:t>
            </a:r>
            <a:r>
              <a:rPr lang="en-GB" dirty="0" err="1"/>
              <a:t>tussen</a:t>
            </a:r>
            <a:r>
              <a:rPr lang="en-GB" dirty="0"/>
              <a:t> </a:t>
            </a:r>
            <a:r>
              <a:rPr lang="en-GB" dirty="0" err="1"/>
              <a:t>alleen</a:t>
            </a:r>
            <a:r>
              <a:rPr lang="en-GB" dirty="0"/>
              <a:t> het rode </a:t>
            </a:r>
            <a:r>
              <a:rPr lang="en-GB" dirty="0" err="1"/>
              <a:t>bolletje</a:t>
            </a:r>
            <a:r>
              <a:rPr lang="en-GB" dirty="0"/>
              <a:t> en het rode </a:t>
            </a:r>
            <a:r>
              <a:rPr lang="en-GB" dirty="0" err="1"/>
              <a:t>bolletje</a:t>
            </a:r>
            <a:r>
              <a:rPr lang="en-GB" dirty="0"/>
              <a:t> + de </a:t>
            </a:r>
            <a:r>
              <a:rPr lang="en-GB" dirty="0" err="1"/>
              <a:t>blauwe</a:t>
            </a:r>
            <a:r>
              <a:rPr lang="en-GB" dirty="0"/>
              <a:t> </a:t>
            </a:r>
            <a:r>
              <a:rPr lang="en-GB" dirty="0" err="1"/>
              <a:t>driehoeken</a:t>
            </a:r>
            <a:r>
              <a:rPr lang="en-GB" dirty="0"/>
              <a:t>? </a:t>
            </a:r>
            <a:endParaRPr lang="en-NL" dirty="0"/>
          </a:p>
        </p:txBody>
      </p:sp>
      <p:pic>
        <p:nvPicPr>
          <p:cNvPr id="9" name="Picture 5" descr="Vorm">
            <a:extLst>
              <a:ext uri="{FF2B5EF4-FFF2-40B4-BE49-F238E27FC236}">
                <a16:creationId xmlns:a16="http://schemas.microsoft.com/office/drawing/2014/main" id="{F44AE694-69B7-2E57-006E-4C4E6C3BB4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4070" y="5249857"/>
            <a:ext cx="676800" cy="6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Gelijkbenige driehoek 103">
            <a:extLst>
              <a:ext uri="{FF2B5EF4-FFF2-40B4-BE49-F238E27FC236}">
                <a16:creationId xmlns:a16="http://schemas.microsoft.com/office/drawing/2014/main" id="{F7170A9D-15F9-7AB4-5F03-2AFC5338F062}"/>
              </a:ext>
            </a:extLst>
          </p:cNvPr>
          <p:cNvSpPr>
            <a:spLocks noChangeAspect="1"/>
          </p:cNvSpPr>
          <p:nvPr/>
        </p:nvSpPr>
        <p:spPr>
          <a:xfrm>
            <a:off x="9226052" y="5457239"/>
            <a:ext cx="623896" cy="540000"/>
          </a:xfrm>
          <a:prstGeom prst="triangle">
            <a:avLst>
              <a:gd name="adj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" name="Gelijkbenige driehoek 103">
            <a:extLst>
              <a:ext uri="{FF2B5EF4-FFF2-40B4-BE49-F238E27FC236}">
                <a16:creationId xmlns:a16="http://schemas.microsoft.com/office/drawing/2014/main" id="{6D365ABA-72E0-2328-0F34-4699E8636DA9}"/>
              </a:ext>
            </a:extLst>
          </p:cNvPr>
          <p:cNvSpPr>
            <a:spLocks noChangeAspect="1"/>
          </p:cNvSpPr>
          <p:nvPr/>
        </p:nvSpPr>
        <p:spPr>
          <a:xfrm>
            <a:off x="9254668" y="5637343"/>
            <a:ext cx="623896" cy="540000"/>
          </a:xfrm>
          <a:prstGeom prst="triangle">
            <a:avLst>
              <a:gd name="adj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" name="Ovaal 11">
            <a:extLst>
              <a:ext uri="{FF2B5EF4-FFF2-40B4-BE49-F238E27FC236}">
                <a16:creationId xmlns:a16="http://schemas.microsoft.com/office/drawing/2014/main" id="{DCC33104-80CD-D6F3-D79B-F5897BB896E2}"/>
              </a:ext>
            </a:extLst>
          </p:cNvPr>
          <p:cNvSpPr>
            <a:spLocks noChangeAspect="1"/>
          </p:cNvSpPr>
          <p:nvPr/>
        </p:nvSpPr>
        <p:spPr>
          <a:xfrm>
            <a:off x="8438856" y="5405816"/>
            <a:ext cx="344592" cy="676800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375CF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048021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1" grpId="0" animBg="1"/>
      <p:bldP spid="24" grpId="0" animBg="1"/>
      <p:bldP spid="27" grpId="0" animBg="1"/>
      <p:bldP spid="28" grpId="0" animBg="1"/>
      <p:bldP spid="8" grpId="0" animBg="1"/>
      <p:bldP spid="4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814732-2624-4DEC-94C6-B1A05637C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174" y="421573"/>
            <a:ext cx="10713899" cy="1492132"/>
          </a:xfrm>
        </p:spPr>
        <p:txBody>
          <a:bodyPr/>
          <a:lstStyle/>
          <a:p>
            <a:r>
              <a:rPr lang="en-GB" dirty="0" err="1"/>
              <a:t>oefenen</a:t>
            </a: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02F9041-730E-4D71-8D65-F14F2116774C}"/>
              </a:ext>
            </a:extLst>
          </p:cNvPr>
          <p:cNvSpPr txBox="1"/>
          <p:nvPr/>
        </p:nvSpPr>
        <p:spPr>
          <a:xfrm>
            <a:off x="5019819" y="1532115"/>
            <a:ext cx="310696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DDF6213D-546F-4C2D-B14E-E0CBFB107731}"/>
              </a:ext>
            </a:extLst>
          </p:cNvPr>
          <p:cNvSpPr/>
          <p:nvPr/>
        </p:nvSpPr>
        <p:spPr>
          <a:xfrm>
            <a:off x="2721538" y="2305122"/>
            <a:ext cx="7842118" cy="10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07D73833-107A-4527-8018-63A5F919958A}"/>
              </a:ext>
            </a:extLst>
          </p:cNvPr>
          <p:cNvSpPr txBox="1"/>
          <p:nvPr/>
        </p:nvSpPr>
        <p:spPr>
          <a:xfrm>
            <a:off x="5108091" y="4431927"/>
            <a:ext cx="293042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Pijl: omlaag 11">
            <a:extLst>
              <a:ext uri="{FF2B5EF4-FFF2-40B4-BE49-F238E27FC236}">
                <a16:creationId xmlns:a16="http://schemas.microsoft.com/office/drawing/2014/main" id="{0D91CD57-8449-4EA2-B3A6-0DD1A6AEC927}"/>
              </a:ext>
            </a:extLst>
          </p:cNvPr>
          <p:cNvSpPr/>
          <p:nvPr/>
        </p:nvSpPr>
        <p:spPr>
          <a:xfrm>
            <a:off x="5970408" y="3613785"/>
            <a:ext cx="322262" cy="540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28459502-EA51-466B-932F-F31774ADE8AD}"/>
              </a:ext>
            </a:extLst>
          </p:cNvPr>
          <p:cNvSpPr/>
          <p:nvPr/>
        </p:nvSpPr>
        <p:spPr>
          <a:xfrm>
            <a:off x="2732851" y="5276700"/>
            <a:ext cx="7750198" cy="978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8572E50-870D-45EA-BE22-9F897B035C23}"/>
              </a:ext>
            </a:extLst>
          </p:cNvPr>
          <p:cNvSpPr txBox="1"/>
          <p:nvPr/>
        </p:nvSpPr>
        <p:spPr>
          <a:xfrm>
            <a:off x="2779404" y="4399251"/>
            <a:ext cx="770364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The dog   		</a:t>
            </a:r>
            <a:r>
              <a:rPr kumimoji="0" lang="nl-NL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grab</a:t>
            </a:r>
            <a:r>
              <a:rPr kumimoji="0" lang="nl-NL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     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the ball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C3FB79A-9D15-4ED0-9D49-7ECCDDB486EF}"/>
              </a:ext>
            </a:extLst>
          </p:cNvPr>
          <p:cNvSpPr txBox="1"/>
          <p:nvPr/>
        </p:nvSpPr>
        <p:spPr>
          <a:xfrm>
            <a:off x="2732851" y="1505787"/>
            <a:ext cx="781949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De</a:t>
            </a:r>
            <a:r>
              <a:rPr kumimoji="0" lang="nl-NL" sz="3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hond</a:t>
            </a:r>
            <a:r>
              <a:rPr lang="nl-NL" sz="3600" dirty="0">
                <a:solidFill>
                  <a:prstClr val="black"/>
                </a:solidFill>
                <a:latin typeface="Gill Sans MT" panose="020B0502020104020203"/>
              </a:rPr>
              <a:t>         pak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       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de bal </a:t>
            </a:r>
          </a:p>
        </p:txBody>
      </p:sp>
      <p:pic>
        <p:nvPicPr>
          <p:cNvPr id="22" name="Picture 5" descr="Vorm">
            <a:extLst>
              <a:ext uri="{FF2B5EF4-FFF2-40B4-BE49-F238E27FC236}">
                <a16:creationId xmlns:a16="http://schemas.microsoft.com/office/drawing/2014/main" id="{C1418179-8175-4ACE-9CC0-834301D917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30" y="2467908"/>
            <a:ext cx="676800" cy="6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hthoek 23">
            <a:extLst>
              <a:ext uri="{FF2B5EF4-FFF2-40B4-BE49-F238E27FC236}">
                <a16:creationId xmlns:a16="http://schemas.microsoft.com/office/drawing/2014/main" id="{C7EAFA7D-C039-4893-8AD2-1080CEC62E3A}"/>
              </a:ext>
            </a:extLst>
          </p:cNvPr>
          <p:cNvSpPr/>
          <p:nvPr/>
        </p:nvSpPr>
        <p:spPr>
          <a:xfrm>
            <a:off x="3414908" y="2467908"/>
            <a:ext cx="1166398" cy="67680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BF49072C-0910-4848-8652-5842DC7CF03D}"/>
              </a:ext>
            </a:extLst>
          </p:cNvPr>
          <p:cNvSpPr>
            <a:spLocks noChangeAspect="1"/>
          </p:cNvSpPr>
          <p:nvPr/>
        </p:nvSpPr>
        <p:spPr>
          <a:xfrm>
            <a:off x="2959272" y="2467908"/>
            <a:ext cx="302661" cy="6768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Gelijkbenige driehoek 103">
            <a:extLst>
              <a:ext uri="{FF2B5EF4-FFF2-40B4-BE49-F238E27FC236}">
                <a16:creationId xmlns:a16="http://schemas.microsoft.com/office/drawing/2014/main" id="{3A67D41C-DB93-AA3E-D7CC-57ABEA0A8A60}"/>
              </a:ext>
            </a:extLst>
          </p:cNvPr>
          <p:cNvSpPr>
            <a:spLocks noChangeAspect="1"/>
          </p:cNvSpPr>
          <p:nvPr/>
        </p:nvSpPr>
        <p:spPr>
          <a:xfrm>
            <a:off x="5970408" y="2633821"/>
            <a:ext cx="623896" cy="540000"/>
          </a:xfrm>
          <a:prstGeom prst="triangle">
            <a:avLst>
              <a:gd name="adj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8" name="Rechthoek 23">
            <a:extLst>
              <a:ext uri="{FF2B5EF4-FFF2-40B4-BE49-F238E27FC236}">
                <a16:creationId xmlns:a16="http://schemas.microsoft.com/office/drawing/2014/main" id="{A7C5E8F5-9C61-EBAE-A18F-9D4476348AF5}"/>
              </a:ext>
            </a:extLst>
          </p:cNvPr>
          <p:cNvSpPr/>
          <p:nvPr/>
        </p:nvSpPr>
        <p:spPr>
          <a:xfrm>
            <a:off x="7934741" y="2497021"/>
            <a:ext cx="1166398" cy="67680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9" name="Rechthoek 24">
            <a:extLst>
              <a:ext uri="{FF2B5EF4-FFF2-40B4-BE49-F238E27FC236}">
                <a16:creationId xmlns:a16="http://schemas.microsoft.com/office/drawing/2014/main" id="{46418E15-AE0F-0F38-18F1-41AE5FF9D9FF}"/>
              </a:ext>
            </a:extLst>
          </p:cNvPr>
          <p:cNvSpPr>
            <a:spLocks noChangeAspect="1"/>
          </p:cNvSpPr>
          <p:nvPr/>
        </p:nvSpPr>
        <p:spPr>
          <a:xfrm>
            <a:off x="7479105" y="2497021"/>
            <a:ext cx="302661" cy="6768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0" name="Rechthoek 23">
            <a:extLst>
              <a:ext uri="{FF2B5EF4-FFF2-40B4-BE49-F238E27FC236}">
                <a16:creationId xmlns:a16="http://schemas.microsoft.com/office/drawing/2014/main" id="{2343DA23-67DE-5BC3-D643-1DF0ADBFE72B}"/>
              </a:ext>
            </a:extLst>
          </p:cNvPr>
          <p:cNvSpPr/>
          <p:nvPr/>
        </p:nvSpPr>
        <p:spPr>
          <a:xfrm>
            <a:off x="3414908" y="5441297"/>
            <a:ext cx="1166398" cy="67680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4" name="Rechthoek 24">
            <a:extLst>
              <a:ext uri="{FF2B5EF4-FFF2-40B4-BE49-F238E27FC236}">
                <a16:creationId xmlns:a16="http://schemas.microsoft.com/office/drawing/2014/main" id="{FA9C91EB-4069-D4CC-46E3-EF33B3557343}"/>
              </a:ext>
            </a:extLst>
          </p:cNvPr>
          <p:cNvSpPr>
            <a:spLocks noChangeAspect="1"/>
          </p:cNvSpPr>
          <p:nvPr/>
        </p:nvSpPr>
        <p:spPr>
          <a:xfrm>
            <a:off x="2959272" y="5441297"/>
            <a:ext cx="302661" cy="6768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5" name="Rechthoek 23">
            <a:extLst>
              <a:ext uri="{FF2B5EF4-FFF2-40B4-BE49-F238E27FC236}">
                <a16:creationId xmlns:a16="http://schemas.microsoft.com/office/drawing/2014/main" id="{B677107D-C9BA-AD4B-FD23-DEDF9749C10C}"/>
              </a:ext>
            </a:extLst>
          </p:cNvPr>
          <p:cNvSpPr/>
          <p:nvPr/>
        </p:nvSpPr>
        <p:spPr>
          <a:xfrm>
            <a:off x="7934741" y="5441297"/>
            <a:ext cx="1166398" cy="67680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9" name="Rechthoek 24">
            <a:extLst>
              <a:ext uri="{FF2B5EF4-FFF2-40B4-BE49-F238E27FC236}">
                <a16:creationId xmlns:a16="http://schemas.microsoft.com/office/drawing/2014/main" id="{99048378-046C-E831-198B-F9CCD89D38EA}"/>
              </a:ext>
            </a:extLst>
          </p:cNvPr>
          <p:cNvSpPr>
            <a:spLocks noChangeAspect="1"/>
          </p:cNvSpPr>
          <p:nvPr/>
        </p:nvSpPr>
        <p:spPr>
          <a:xfrm>
            <a:off x="7479105" y="5441297"/>
            <a:ext cx="302661" cy="6768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20" name="Picture 5" descr="Vorm">
            <a:extLst>
              <a:ext uri="{FF2B5EF4-FFF2-40B4-BE49-F238E27FC236}">
                <a16:creationId xmlns:a16="http://schemas.microsoft.com/office/drawing/2014/main" id="{AD8B3CA8-A546-2FA6-6DE2-972EB7E456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30" y="5441297"/>
            <a:ext cx="676800" cy="6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Gelijkbenige driehoek 16">
            <a:extLst>
              <a:ext uri="{FF2B5EF4-FFF2-40B4-BE49-F238E27FC236}">
                <a16:creationId xmlns:a16="http://schemas.microsoft.com/office/drawing/2014/main" id="{2BEDB8E4-5042-AAFE-6019-69FC20EAA41B}"/>
              </a:ext>
            </a:extLst>
          </p:cNvPr>
          <p:cNvSpPr>
            <a:spLocks noChangeAspect="1"/>
          </p:cNvSpPr>
          <p:nvPr/>
        </p:nvSpPr>
        <p:spPr>
          <a:xfrm>
            <a:off x="5959741" y="5651862"/>
            <a:ext cx="622800" cy="540000"/>
          </a:xfrm>
          <a:prstGeom prst="triangle">
            <a:avLst/>
          </a:prstGeom>
          <a:solidFill>
            <a:srgbClr val="00B0F0"/>
          </a:solidFill>
          <a:ln w="127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998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3" grpId="0" animBg="1"/>
      <p:bldP spid="8" grpId="0" animBg="1"/>
      <p:bldP spid="9" grpId="0" animBg="1"/>
      <p:bldP spid="10" grpId="0" animBg="1"/>
      <p:bldP spid="14" grpId="0" animBg="1"/>
      <p:bldP spid="15" grpId="0" animBg="1"/>
      <p:bldP spid="19" grpId="0" animBg="1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814732-2624-4DEC-94C6-B1A05637C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174" y="421573"/>
            <a:ext cx="10713899" cy="1492132"/>
          </a:xfrm>
        </p:spPr>
        <p:txBody>
          <a:bodyPr/>
          <a:lstStyle/>
          <a:p>
            <a:r>
              <a:rPr lang="en-GB" dirty="0" err="1"/>
              <a:t>Zinnen</a:t>
            </a:r>
            <a:r>
              <a:rPr lang="en-GB" dirty="0"/>
              <a:t> </a:t>
            </a:r>
            <a:r>
              <a:rPr lang="en-GB" dirty="0" err="1"/>
              <a:t>maken</a:t>
            </a:r>
            <a:r>
              <a:rPr lang="en-GB" dirty="0"/>
              <a:t> – Making sentences</a:t>
            </a: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02F9041-730E-4D71-8D65-F14F2116774C}"/>
              </a:ext>
            </a:extLst>
          </p:cNvPr>
          <p:cNvSpPr txBox="1"/>
          <p:nvPr/>
        </p:nvSpPr>
        <p:spPr>
          <a:xfrm>
            <a:off x="5019819" y="1532115"/>
            <a:ext cx="310696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DDF6213D-546F-4C2D-B14E-E0CBFB107731}"/>
              </a:ext>
            </a:extLst>
          </p:cNvPr>
          <p:cNvSpPr/>
          <p:nvPr/>
        </p:nvSpPr>
        <p:spPr>
          <a:xfrm>
            <a:off x="2721538" y="2305122"/>
            <a:ext cx="7842118" cy="10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07D73833-107A-4527-8018-63A5F919958A}"/>
              </a:ext>
            </a:extLst>
          </p:cNvPr>
          <p:cNvSpPr txBox="1"/>
          <p:nvPr/>
        </p:nvSpPr>
        <p:spPr>
          <a:xfrm>
            <a:off x="5108091" y="4431927"/>
            <a:ext cx="293042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Pijl: omlaag 11">
            <a:extLst>
              <a:ext uri="{FF2B5EF4-FFF2-40B4-BE49-F238E27FC236}">
                <a16:creationId xmlns:a16="http://schemas.microsoft.com/office/drawing/2014/main" id="{0D91CD57-8449-4EA2-B3A6-0DD1A6AEC927}"/>
              </a:ext>
            </a:extLst>
          </p:cNvPr>
          <p:cNvSpPr/>
          <p:nvPr/>
        </p:nvSpPr>
        <p:spPr>
          <a:xfrm>
            <a:off x="5970408" y="3613785"/>
            <a:ext cx="322262" cy="540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28459502-EA51-466B-932F-F31774ADE8AD}"/>
              </a:ext>
            </a:extLst>
          </p:cNvPr>
          <p:cNvSpPr/>
          <p:nvPr/>
        </p:nvSpPr>
        <p:spPr>
          <a:xfrm>
            <a:off x="2732851" y="5276700"/>
            <a:ext cx="7750198" cy="978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8572E50-870D-45EA-BE22-9F897B035C23}"/>
              </a:ext>
            </a:extLst>
          </p:cNvPr>
          <p:cNvSpPr txBox="1"/>
          <p:nvPr/>
        </p:nvSpPr>
        <p:spPr>
          <a:xfrm>
            <a:off x="2779404" y="4399251"/>
            <a:ext cx="770364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The </a:t>
            </a:r>
            <a:r>
              <a:rPr lang="nl-NL" sz="3600" noProof="0" dirty="0">
                <a:solidFill>
                  <a:prstClr val="black"/>
                </a:solidFill>
                <a:latin typeface="Gill Sans MT" panose="020B0502020104020203"/>
              </a:rPr>
              <a:t>dog</a:t>
            </a:r>
            <a:r>
              <a:rPr lang="nl-NL" sz="3600" dirty="0">
                <a:solidFill>
                  <a:schemeClr val="accent1"/>
                </a:solidFill>
                <a:latin typeface="Gill Sans MT" panose="020B0502020104020203"/>
              </a:rPr>
              <a:t>s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  			</a:t>
            </a:r>
            <a:r>
              <a:rPr kumimoji="0" lang="nl-NL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grab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   	</a:t>
            </a:r>
            <a:r>
              <a:rPr kumimoji="0" lang="nl-NL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the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ball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C3FB79A-9D15-4ED0-9D49-7ECCDDB486EF}"/>
              </a:ext>
            </a:extLst>
          </p:cNvPr>
          <p:cNvSpPr txBox="1"/>
          <p:nvPr/>
        </p:nvSpPr>
        <p:spPr>
          <a:xfrm>
            <a:off x="2732851" y="1505787"/>
            <a:ext cx="781949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De </a:t>
            </a:r>
            <a:r>
              <a:rPr lang="nl-NL" sz="3200" dirty="0">
                <a:solidFill>
                  <a:prstClr val="black"/>
                </a:solidFill>
                <a:latin typeface="Gill Sans MT" panose="020B0502020104020203"/>
              </a:rPr>
              <a:t>hond</a:t>
            </a:r>
            <a:r>
              <a:rPr lang="nl-NL" sz="3200" dirty="0">
                <a:solidFill>
                  <a:schemeClr val="accent1"/>
                </a:solidFill>
                <a:latin typeface="Gill Sans MT" panose="020B0502020104020203"/>
              </a:rPr>
              <a:t>en</a:t>
            </a:r>
            <a:r>
              <a:rPr lang="nl-NL" sz="3200" dirty="0">
                <a:solidFill>
                  <a:prstClr val="black"/>
                </a:solidFill>
                <a:latin typeface="Gill Sans MT" panose="020B0502020104020203"/>
              </a:rPr>
              <a:t>     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		pakk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en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	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de bal </a:t>
            </a:r>
          </a:p>
        </p:txBody>
      </p:sp>
      <p:sp>
        <p:nvSpPr>
          <p:cNvPr id="3" name="Rechthoek 45">
            <a:extLst>
              <a:ext uri="{FF2B5EF4-FFF2-40B4-BE49-F238E27FC236}">
                <a16:creationId xmlns:a16="http://schemas.microsoft.com/office/drawing/2014/main" id="{3A7F8EBB-CF92-8AB8-D9C1-99D31DE65AAE}"/>
              </a:ext>
            </a:extLst>
          </p:cNvPr>
          <p:cNvSpPr/>
          <p:nvPr/>
        </p:nvSpPr>
        <p:spPr>
          <a:xfrm>
            <a:off x="3800031" y="2499199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8" name="Rechthoek 11">
            <a:extLst>
              <a:ext uri="{FF2B5EF4-FFF2-40B4-BE49-F238E27FC236}">
                <a16:creationId xmlns:a16="http://schemas.microsoft.com/office/drawing/2014/main" id="{84B6254E-FD00-9F66-97C9-9811D8616921}"/>
              </a:ext>
            </a:extLst>
          </p:cNvPr>
          <p:cNvSpPr/>
          <p:nvPr/>
        </p:nvSpPr>
        <p:spPr>
          <a:xfrm>
            <a:off x="3210025" y="2501739"/>
            <a:ext cx="368300" cy="6731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9" name="Picture 5" descr="Vorm">
            <a:extLst>
              <a:ext uri="{FF2B5EF4-FFF2-40B4-BE49-F238E27FC236}">
                <a16:creationId xmlns:a16="http://schemas.microsoft.com/office/drawing/2014/main" id="{428A2E0B-E10E-E75A-C5AA-49917B0D3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284" y="2496804"/>
            <a:ext cx="676800" cy="6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Gelijkbenige driehoek 103">
            <a:extLst>
              <a:ext uri="{FF2B5EF4-FFF2-40B4-BE49-F238E27FC236}">
                <a16:creationId xmlns:a16="http://schemas.microsoft.com/office/drawing/2014/main" id="{B5D0F9D4-46AC-E1CE-C35A-500D23E9A754}"/>
              </a:ext>
            </a:extLst>
          </p:cNvPr>
          <p:cNvSpPr>
            <a:spLocks noChangeAspect="1"/>
          </p:cNvSpPr>
          <p:nvPr/>
        </p:nvSpPr>
        <p:spPr>
          <a:xfrm>
            <a:off x="6352662" y="2654213"/>
            <a:ext cx="623896" cy="540000"/>
          </a:xfrm>
          <a:prstGeom prst="triangle">
            <a:avLst>
              <a:gd name="adj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Gelijkbenige driehoek 103">
            <a:extLst>
              <a:ext uri="{FF2B5EF4-FFF2-40B4-BE49-F238E27FC236}">
                <a16:creationId xmlns:a16="http://schemas.microsoft.com/office/drawing/2014/main" id="{6A8520E6-EBC1-9FAC-11DD-2B1FB5D1C8FA}"/>
              </a:ext>
            </a:extLst>
          </p:cNvPr>
          <p:cNvSpPr>
            <a:spLocks noChangeAspect="1"/>
          </p:cNvSpPr>
          <p:nvPr/>
        </p:nvSpPr>
        <p:spPr>
          <a:xfrm>
            <a:off x="6381278" y="2834317"/>
            <a:ext cx="623896" cy="540000"/>
          </a:xfrm>
          <a:prstGeom prst="triangle">
            <a:avLst>
              <a:gd name="adj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9" name="Rechthoek 45">
            <a:extLst>
              <a:ext uri="{FF2B5EF4-FFF2-40B4-BE49-F238E27FC236}">
                <a16:creationId xmlns:a16="http://schemas.microsoft.com/office/drawing/2014/main" id="{C1651169-1730-BE68-39F4-2F41DCBC0590}"/>
              </a:ext>
            </a:extLst>
          </p:cNvPr>
          <p:cNvSpPr/>
          <p:nvPr/>
        </p:nvSpPr>
        <p:spPr>
          <a:xfrm>
            <a:off x="8212120" y="2495787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0" name="Rechthoek 11">
            <a:extLst>
              <a:ext uri="{FF2B5EF4-FFF2-40B4-BE49-F238E27FC236}">
                <a16:creationId xmlns:a16="http://schemas.microsoft.com/office/drawing/2014/main" id="{1BBEE9D4-BBFB-F025-C7DF-6570C0C712C2}"/>
              </a:ext>
            </a:extLst>
          </p:cNvPr>
          <p:cNvSpPr/>
          <p:nvPr/>
        </p:nvSpPr>
        <p:spPr>
          <a:xfrm>
            <a:off x="7622114" y="2498327"/>
            <a:ext cx="368300" cy="6731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2" name="Rechthoek 45">
            <a:extLst>
              <a:ext uri="{FF2B5EF4-FFF2-40B4-BE49-F238E27FC236}">
                <a16:creationId xmlns:a16="http://schemas.microsoft.com/office/drawing/2014/main" id="{A6A921BE-6210-9D6D-B99B-8DE69E899BE0}"/>
              </a:ext>
            </a:extLst>
          </p:cNvPr>
          <p:cNvSpPr/>
          <p:nvPr/>
        </p:nvSpPr>
        <p:spPr>
          <a:xfrm>
            <a:off x="3800031" y="5445531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3" name="Rechthoek 11">
            <a:extLst>
              <a:ext uri="{FF2B5EF4-FFF2-40B4-BE49-F238E27FC236}">
                <a16:creationId xmlns:a16="http://schemas.microsoft.com/office/drawing/2014/main" id="{81C478FA-1EF5-DB20-F8BF-24F1CD0DE73C}"/>
              </a:ext>
            </a:extLst>
          </p:cNvPr>
          <p:cNvSpPr/>
          <p:nvPr/>
        </p:nvSpPr>
        <p:spPr>
          <a:xfrm>
            <a:off x="3210025" y="5448071"/>
            <a:ext cx="368300" cy="6731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26" name="Picture 5" descr="Vorm">
            <a:extLst>
              <a:ext uri="{FF2B5EF4-FFF2-40B4-BE49-F238E27FC236}">
                <a16:creationId xmlns:a16="http://schemas.microsoft.com/office/drawing/2014/main" id="{3FE1D975-DCBF-6766-3422-EEFCE6BA48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359" y="5432631"/>
            <a:ext cx="676800" cy="6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Ovaal 11">
            <a:extLst>
              <a:ext uri="{FF2B5EF4-FFF2-40B4-BE49-F238E27FC236}">
                <a16:creationId xmlns:a16="http://schemas.microsoft.com/office/drawing/2014/main" id="{BDFCCC16-B4A0-BBF4-4DE8-D502ECB36F47}"/>
              </a:ext>
            </a:extLst>
          </p:cNvPr>
          <p:cNvSpPr>
            <a:spLocks noChangeAspect="1"/>
          </p:cNvSpPr>
          <p:nvPr/>
        </p:nvSpPr>
        <p:spPr>
          <a:xfrm>
            <a:off x="4753899" y="5578363"/>
            <a:ext cx="344592" cy="676800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375CF"/>
                </a:solidFill>
              </a:ln>
            </a:endParaRPr>
          </a:p>
        </p:txBody>
      </p:sp>
      <p:sp>
        <p:nvSpPr>
          <p:cNvPr id="35" name="Ovaal 108">
            <a:extLst>
              <a:ext uri="{FF2B5EF4-FFF2-40B4-BE49-F238E27FC236}">
                <a16:creationId xmlns:a16="http://schemas.microsoft.com/office/drawing/2014/main" id="{3C9A387F-CE98-74D9-F4EC-EC5C01F401DD}"/>
              </a:ext>
            </a:extLst>
          </p:cNvPr>
          <p:cNvSpPr>
            <a:spLocks noChangeAspect="1"/>
          </p:cNvSpPr>
          <p:nvPr/>
        </p:nvSpPr>
        <p:spPr>
          <a:xfrm>
            <a:off x="4746125" y="2633411"/>
            <a:ext cx="358722" cy="676800"/>
          </a:xfrm>
          <a:prstGeom prst="ellipse">
            <a:avLst/>
          </a:prstGeom>
          <a:solidFill>
            <a:srgbClr val="E614AA"/>
          </a:solidFill>
          <a:ln>
            <a:solidFill>
              <a:srgbClr val="E614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375CF"/>
                </a:solidFill>
              </a:ln>
            </a:endParaRPr>
          </a:p>
        </p:txBody>
      </p:sp>
      <p:sp>
        <p:nvSpPr>
          <p:cNvPr id="37" name="Rechthoek 45">
            <a:extLst>
              <a:ext uri="{FF2B5EF4-FFF2-40B4-BE49-F238E27FC236}">
                <a16:creationId xmlns:a16="http://schemas.microsoft.com/office/drawing/2014/main" id="{EE8BC62A-82FC-4E4E-471A-9BB46F8FC696}"/>
              </a:ext>
            </a:extLst>
          </p:cNvPr>
          <p:cNvSpPr/>
          <p:nvPr/>
        </p:nvSpPr>
        <p:spPr>
          <a:xfrm>
            <a:off x="8212120" y="5445531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8" name="Rechthoek 11">
            <a:extLst>
              <a:ext uri="{FF2B5EF4-FFF2-40B4-BE49-F238E27FC236}">
                <a16:creationId xmlns:a16="http://schemas.microsoft.com/office/drawing/2014/main" id="{2576E5AB-4997-DF39-6BE8-0B2B0EC154A3}"/>
              </a:ext>
            </a:extLst>
          </p:cNvPr>
          <p:cNvSpPr/>
          <p:nvPr/>
        </p:nvSpPr>
        <p:spPr>
          <a:xfrm>
            <a:off x="7622114" y="5448071"/>
            <a:ext cx="368300" cy="6731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353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14" grpId="0" animBg="1"/>
      <p:bldP spid="15" grpId="0" animBg="1"/>
      <p:bldP spid="19" grpId="0" animBg="1"/>
      <p:bldP spid="20" grpId="0" animBg="1"/>
      <p:bldP spid="22" grpId="0" animBg="1"/>
      <p:bldP spid="23" grpId="0" animBg="1"/>
      <p:bldP spid="30" grpId="0" animBg="1"/>
      <p:bldP spid="35" grpId="0" animBg="1"/>
      <p:bldP spid="37" grpId="0" animBg="1"/>
      <p:bldP spid="3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E51D9-1C0F-44DE-91A9-993DAE668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Deze les: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43922-BB2D-4841-995F-4270034BD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Wat </a:t>
            </a:r>
            <a:r>
              <a:rPr lang="en-GB" dirty="0" err="1"/>
              <a:t>zet</a:t>
            </a:r>
            <a:r>
              <a:rPr lang="en-GB" dirty="0"/>
              <a:t> je voor een </a:t>
            </a:r>
            <a:r>
              <a:rPr lang="en-GB" dirty="0" err="1"/>
              <a:t>zelfstandig</a:t>
            </a:r>
            <a:r>
              <a:rPr lang="en-GB" dirty="0"/>
              <a:t> </a:t>
            </a:r>
            <a:r>
              <a:rPr lang="en-GB" dirty="0" err="1"/>
              <a:t>naamwoord</a:t>
            </a:r>
            <a:r>
              <a:rPr lang="en-GB" dirty="0"/>
              <a:t>?</a:t>
            </a:r>
          </a:p>
          <a:p>
            <a:pPr lvl="1"/>
            <a:r>
              <a:rPr lang="en-GB" dirty="0"/>
              <a:t>Een </a:t>
            </a:r>
            <a:r>
              <a:rPr lang="en-GB" dirty="0" err="1"/>
              <a:t>lidwoord</a:t>
            </a:r>
            <a:endParaRPr lang="en-NL" dirty="0"/>
          </a:p>
        </p:txBody>
      </p:sp>
      <p:sp>
        <p:nvSpPr>
          <p:cNvPr id="5" name="Rechthoek 11">
            <a:extLst>
              <a:ext uri="{FF2B5EF4-FFF2-40B4-BE49-F238E27FC236}">
                <a16:creationId xmlns:a16="http://schemas.microsoft.com/office/drawing/2014/main" id="{9B87F796-EC19-4D58-A75A-F7967C6DBCEB}"/>
              </a:ext>
            </a:extLst>
          </p:cNvPr>
          <p:cNvSpPr/>
          <p:nvPr/>
        </p:nvSpPr>
        <p:spPr>
          <a:xfrm>
            <a:off x="6867625" y="2286001"/>
            <a:ext cx="368300" cy="6731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321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AB769-A8A2-4AA5-9633-145979B10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Liedjes</a:t>
            </a:r>
            <a:r>
              <a:rPr lang="en-GB" dirty="0"/>
              <a:t> opdracht: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8738B-CA4E-477D-8633-161EEEDE3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Wij gaan naar </a:t>
            </a:r>
            <a:r>
              <a:rPr lang="en-GB" dirty="0" err="1"/>
              <a:t>kleine</a:t>
            </a:r>
            <a:r>
              <a:rPr lang="en-GB" dirty="0"/>
              <a:t> </a:t>
            </a:r>
            <a:r>
              <a:rPr lang="en-GB" dirty="0" err="1"/>
              <a:t>stukjes</a:t>
            </a:r>
            <a:r>
              <a:rPr lang="en-GB" dirty="0"/>
              <a:t> </a:t>
            </a:r>
            <a:r>
              <a:rPr lang="en-GB" dirty="0" err="1"/>
              <a:t>luisteren</a:t>
            </a:r>
            <a:r>
              <a:rPr lang="en-GB" dirty="0"/>
              <a:t> en </a:t>
            </a:r>
            <a:r>
              <a:rPr lang="en-GB" dirty="0" err="1"/>
              <a:t>jullie</a:t>
            </a:r>
            <a:r>
              <a:rPr lang="en-GB" dirty="0"/>
              <a:t> moeten </a:t>
            </a:r>
            <a:r>
              <a:rPr lang="en-GB" dirty="0" err="1"/>
              <a:t>zeggen</a:t>
            </a:r>
            <a:r>
              <a:rPr lang="en-GB" dirty="0"/>
              <a:t> wat er voor het </a:t>
            </a:r>
            <a:r>
              <a:rPr lang="en-GB" dirty="0" err="1"/>
              <a:t>zelfstandig</a:t>
            </a:r>
            <a:r>
              <a:rPr lang="en-GB" dirty="0"/>
              <a:t> </a:t>
            </a:r>
            <a:r>
              <a:rPr lang="en-GB" dirty="0" err="1"/>
              <a:t>naamwoord</a:t>
            </a:r>
            <a:r>
              <a:rPr lang="en-GB" dirty="0"/>
              <a:t> staat.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“Een </a:t>
            </a:r>
            <a:r>
              <a:rPr lang="en-GB" dirty="0" err="1"/>
              <a:t>teken</a:t>
            </a:r>
            <a:r>
              <a:rPr lang="en-GB" dirty="0"/>
              <a:t> – </a:t>
            </a:r>
            <a:r>
              <a:rPr lang="en-GB" dirty="0" err="1"/>
              <a:t>Froukje</a:t>
            </a:r>
            <a:r>
              <a:rPr lang="en-GB" dirty="0"/>
              <a:t>”</a:t>
            </a:r>
            <a:endParaRPr lang="en-NL" dirty="0"/>
          </a:p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114664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76B80-6B8A-4E73-9283-DC5568086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Goed </a:t>
            </a:r>
            <a:r>
              <a:rPr lang="en-GB" dirty="0" err="1"/>
              <a:t>luisteren</a:t>
            </a:r>
            <a:r>
              <a:rPr lang="en-GB" dirty="0"/>
              <a:t>!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2AB4A-1FC6-4818-845E-CF096CB19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Luister</a:t>
            </a:r>
            <a:r>
              <a:rPr lang="en-GB" dirty="0"/>
              <a:t> naar het hele </a:t>
            </a:r>
            <a:r>
              <a:rPr lang="en-GB" dirty="0" err="1"/>
              <a:t>liedje</a:t>
            </a:r>
            <a:r>
              <a:rPr lang="en-GB" dirty="0"/>
              <a:t> en l</a:t>
            </a:r>
            <a:r>
              <a:rPr lang="nl-NL" dirty="0"/>
              <a:t>et goed op het refrein!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/>
              <a:t>“En oh, ik moet leren van ____ leegte</a:t>
            </a:r>
          </a:p>
          <a:p>
            <a:pPr marL="0" indent="0" algn="ctr">
              <a:buNone/>
            </a:pPr>
            <a:r>
              <a:rPr lang="nl-NL" dirty="0"/>
              <a:t>Dus ik moet je eigenlijk vergeten</a:t>
            </a:r>
          </a:p>
          <a:p>
            <a:pPr marL="0" indent="0" algn="ctr">
              <a:buNone/>
            </a:pPr>
            <a:r>
              <a:rPr lang="nl-NL" dirty="0"/>
              <a:t>Voor ik één word met ons tweeën</a:t>
            </a:r>
          </a:p>
          <a:p>
            <a:pPr marL="0" indent="0" algn="ctr">
              <a:buNone/>
            </a:pPr>
            <a:r>
              <a:rPr lang="nl-NL" dirty="0"/>
              <a:t>Laat het me weten</a:t>
            </a:r>
          </a:p>
          <a:p>
            <a:pPr marL="0" indent="0" algn="ctr">
              <a:buNone/>
            </a:pPr>
            <a:r>
              <a:rPr lang="nl-NL" dirty="0"/>
              <a:t>Geef me ____ teken”</a:t>
            </a:r>
            <a:endParaRPr lang="en-NL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B2386DF-EF73-47F2-9AE2-2B7424D5A6DA}"/>
              </a:ext>
            </a:extLst>
          </p:cNvPr>
          <p:cNvSpPr/>
          <p:nvPr/>
        </p:nvSpPr>
        <p:spPr>
          <a:xfrm>
            <a:off x="7030720" y="3137913"/>
            <a:ext cx="599440" cy="35559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623932-240A-4DBC-8FAC-D4BF7BAD90A6}"/>
              </a:ext>
            </a:extLst>
          </p:cNvPr>
          <p:cNvSpPr txBox="1"/>
          <p:nvPr/>
        </p:nvSpPr>
        <p:spPr>
          <a:xfrm>
            <a:off x="7030720" y="3124180"/>
            <a:ext cx="55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de</a:t>
            </a:r>
            <a:endParaRPr lang="en-NL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72D4E7-C0B0-4B83-BDD8-550E86658825}"/>
              </a:ext>
            </a:extLst>
          </p:cNvPr>
          <p:cNvSpPr/>
          <p:nvPr/>
        </p:nvSpPr>
        <p:spPr>
          <a:xfrm>
            <a:off x="6131560" y="4826001"/>
            <a:ext cx="599440" cy="35559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C74873-0C50-4E44-9F52-4E0B456AF93D}"/>
              </a:ext>
            </a:extLst>
          </p:cNvPr>
          <p:cNvSpPr txBox="1"/>
          <p:nvPr/>
        </p:nvSpPr>
        <p:spPr>
          <a:xfrm>
            <a:off x="6131560" y="4826001"/>
            <a:ext cx="599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een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52117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A3716-C23D-42B6-ADB0-ECA6FFAE4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Lidwoorden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8BD5D-0D1A-4D87-A30C-B4BAF75D9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Lidwoorden</a:t>
            </a:r>
            <a:r>
              <a:rPr lang="en-GB" dirty="0"/>
              <a:t> staan voor een </a:t>
            </a:r>
            <a:r>
              <a:rPr lang="en-GB" dirty="0" err="1"/>
              <a:t>zelfstandig</a:t>
            </a:r>
            <a:r>
              <a:rPr lang="en-GB" dirty="0"/>
              <a:t> </a:t>
            </a:r>
            <a:r>
              <a:rPr lang="en-GB" dirty="0" err="1"/>
              <a:t>naamwoord</a:t>
            </a:r>
            <a:r>
              <a:rPr lang="en-GB" dirty="0"/>
              <a:t>, maar je </a:t>
            </a:r>
            <a:r>
              <a:rPr lang="en-GB" dirty="0" err="1"/>
              <a:t>hoort</a:t>
            </a:r>
            <a:r>
              <a:rPr lang="en-GB" dirty="0"/>
              <a:t> ze niet </a:t>
            </a:r>
            <a:r>
              <a:rPr lang="en-GB" dirty="0" err="1"/>
              <a:t>altijd</a:t>
            </a:r>
            <a:r>
              <a:rPr lang="en-GB" dirty="0"/>
              <a:t> even duidelijk!</a:t>
            </a:r>
          </a:p>
          <a:p>
            <a:endParaRPr lang="en-GB" dirty="0"/>
          </a:p>
          <a:p>
            <a:r>
              <a:rPr lang="en-GB" dirty="0" err="1"/>
              <a:t>Onthoud</a:t>
            </a:r>
            <a:r>
              <a:rPr lang="en-GB" dirty="0"/>
              <a:t>: voor een </a:t>
            </a:r>
            <a:r>
              <a:rPr lang="en-GB" dirty="0" err="1"/>
              <a:t>zelfstandig</a:t>
            </a:r>
            <a:r>
              <a:rPr lang="en-GB" dirty="0"/>
              <a:t> </a:t>
            </a:r>
            <a:r>
              <a:rPr lang="en-GB" dirty="0" err="1"/>
              <a:t>naamwoord</a:t>
            </a:r>
            <a:r>
              <a:rPr lang="en-GB" dirty="0"/>
              <a:t> </a:t>
            </a:r>
            <a:r>
              <a:rPr lang="en-GB" dirty="0" err="1"/>
              <a:t>zet</a:t>
            </a:r>
            <a:r>
              <a:rPr lang="en-GB" dirty="0"/>
              <a:t> je een </a:t>
            </a:r>
            <a:r>
              <a:rPr lang="en-GB" u="sng" dirty="0" err="1"/>
              <a:t>lidwoord</a:t>
            </a:r>
            <a:endParaRPr lang="en-NL" u="sng" dirty="0"/>
          </a:p>
        </p:txBody>
      </p:sp>
      <p:sp>
        <p:nvSpPr>
          <p:cNvPr id="4" name="Rechthoek 11">
            <a:extLst>
              <a:ext uri="{FF2B5EF4-FFF2-40B4-BE49-F238E27FC236}">
                <a16:creationId xmlns:a16="http://schemas.microsoft.com/office/drawing/2014/main" id="{011C4BE1-5F6B-4893-A285-01EC3FB01874}"/>
              </a:ext>
            </a:extLst>
          </p:cNvPr>
          <p:cNvSpPr/>
          <p:nvPr/>
        </p:nvSpPr>
        <p:spPr>
          <a:xfrm>
            <a:off x="5911850" y="5206492"/>
            <a:ext cx="368300" cy="6731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141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89519-1A0D-41F8-A040-579B87BE8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Goed </a:t>
            </a:r>
            <a:r>
              <a:rPr lang="en-GB" dirty="0" err="1"/>
              <a:t>luisteren</a:t>
            </a:r>
            <a:r>
              <a:rPr lang="en-GB" dirty="0"/>
              <a:t>!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138B0-F32E-4AF6-8204-53BBD6281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En nu in het Engels! </a:t>
            </a:r>
            <a:r>
              <a:rPr lang="en-GB" sz="2800" dirty="0" err="1"/>
              <a:t>Luister</a:t>
            </a:r>
            <a:r>
              <a:rPr lang="en-GB" sz="2800" dirty="0"/>
              <a:t> naar het hele </a:t>
            </a:r>
            <a:r>
              <a:rPr lang="en-GB" sz="2800" dirty="0" err="1"/>
              <a:t>liedje</a:t>
            </a:r>
            <a:r>
              <a:rPr lang="en-GB" sz="2800" dirty="0"/>
              <a:t> en let goed op het </a:t>
            </a:r>
            <a:r>
              <a:rPr lang="en-GB" sz="2800" dirty="0" err="1"/>
              <a:t>refrein</a:t>
            </a:r>
            <a:r>
              <a:rPr lang="en-GB" sz="2800" dirty="0"/>
              <a:t>:</a:t>
            </a:r>
          </a:p>
          <a:p>
            <a:pPr marL="0" indent="0" algn="ctr">
              <a:buNone/>
            </a:pPr>
            <a:r>
              <a:rPr lang="en-GB" sz="2800" dirty="0"/>
              <a:t>“She played ___ fiddle in an Irish band</a:t>
            </a:r>
          </a:p>
          <a:p>
            <a:pPr marL="0" indent="0" algn="ctr">
              <a:buNone/>
            </a:pPr>
            <a:r>
              <a:rPr lang="en-GB" sz="2800" dirty="0"/>
              <a:t>But she fell in love with ____ English man</a:t>
            </a:r>
          </a:p>
          <a:p>
            <a:pPr marL="0" indent="0" algn="ctr">
              <a:buNone/>
            </a:pPr>
            <a:r>
              <a:rPr lang="en-GB" sz="2800" dirty="0"/>
              <a:t>Kissed her on ____ neck and then I took her by ____ hand</a:t>
            </a:r>
          </a:p>
          <a:p>
            <a:pPr marL="0" indent="0" algn="ctr">
              <a:buNone/>
            </a:pPr>
            <a:r>
              <a:rPr lang="en-GB" sz="2800" dirty="0"/>
              <a:t>Said, "Baby, I just want to dance”</a:t>
            </a:r>
            <a:endParaRPr lang="en-NL" sz="2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ACFDBF4-3F57-477A-B253-EE0649E98976}"/>
              </a:ext>
            </a:extLst>
          </p:cNvPr>
          <p:cNvSpPr/>
          <p:nvPr/>
        </p:nvSpPr>
        <p:spPr>
          <a:xfrm>
            <a:off x="5262880" y="3429000"/>
            <a:ext cx="751840" cy="49783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5AA98C-EAFA-4058-97D1-BA1A73FC8B34}"/>
              </a:ext>
            </a:extLst>
          </p:cNvPr>
          <p:cNvSpPr/>
          <p:nvPr/>
        </p:nvSpPr>
        <p:spPr>
          <a:xfrm>
            <a:off x="6817360" y="4008120"/>
            <a:ext cx="751840" cy="49783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8520C2-BD89-4ADC-BF9A-39D81F2AF483}"/>
              </a:ext>
            </a:extLst>
          </p:cNvPr>
          <p:cNvSpPr/>
          <p:nvPr/>
        </p:nvSpPr>
        <p:spPr>
          <a:xfrm>
            <a:off x="9123680" y="4505959"/>
            <a:ext cx="751840" cy="49783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495357-13AA-4D03-A7BD-76262EE44878}"/>
              </a:ext>
            </a:extLst>
          </p:cNvPr>
          <p:cNvSpPr/>
          <p:nvPr/>
        </p:nvSpPr>
        <p:spPr>
          <a:xfrm>
            <a:off x="4059919" y="4505958"/>
            <a:ext cx="751840" cy="49783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C123EF-C7D2-419C-8AF2-C450517FE7F7}"/>
              </a:ext>
            </a:extLst>
          </p:cNvPr>
          <p:cNvSpPr txBox="1"/>
          <p:nvPr/>
        </p:nvSpPr>
        <p:spPr>
          <a:xfrm>
            <a:off x="5262880" y="3429000"/>
            <a:ext cx="751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</a:t>
            </a:r>
            <a:endParaRPr lang="en-NL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06137B-DCC6-4990-A770-1AE9A0441D38}"/>
              </a:ext>
            </a:extLst>
          </p:cNvPr>
          <p:cNvSpPr txBox="1"/>
          <p:nvPr/>
        </p:nvSpPr>
        <p:spPr>
          <a:xfrm>
            <a:off x="9123680" y="4524044"/>
            <a:ext cx="751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</a:t>
            </a:r>
            <a:endParaRPr lang="en-NL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52339D-BF0C-4753-82F8-0777F4494BA5}"/>
              </a:ext>
            </a:extLst>
          </p:cNvPr>
          <p:cNvSpPr txBox="1"/>
          <p:nvPr/>
        </p:nvSpPr>
        <p:spPr>
          <a:xfrm>
            <a:off x="4059919" y="4518815"/>
            <a:ext cx="751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</a:t>
            </a:r>
            <a:endParaRPr lang="en-NL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2F7EA69-B770-4CAD-9DAC-E092EB29D447}"/>
              </a:ext>
            </a:extLst>
          </p:cNvPr>
          <p:cNvSpPr txBox="1"/>
          <p:nvPr/>
        </p:nvSpPr>
        <p:spPr>
          <a:xfrm>
            <a:off x="6949440" y="3954789"/>
            <a:ext cx="741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an</a:t>
            </a:r>
            <a:endParaRPr lang="en-NL" sz="2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744ACEB-4B86-4F5C-8133-85A55BCC1B42}"/>
              </a:ext>
            </a:extLst>
          </p:cNvPr>
          <p:cNvSpPr txBox="1"/>
          <p:nvPr/>
        </p:nvSpPr>
        <p:spPr>
          <a:xfrm>
            <a:off x="1251678" y="1554480"/>
            <a:ext cx="8369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“Galway Girl – Ed Sheeran”</a:t>
            </a:r>
            <a:endParaRPr lang="en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920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E5B84-2D3C-420F-890C-D30CCB4AA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Lidwoorden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18933-EE45-4933-A062-7A6741DCB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Kun</a:t>
            </a:r>
            <a:r>
              <a:rPr lang="en-GB" dirty="0"/>
              <a:t> je </a:t>
            </a:r>
            <a:r>
              <a:rPr lang="en-GB" dirty="0" err="1"/>
              <a:t>lidwoorden</a:t>
            </a:r>
            <a:r>
              <a:rPr lang="en-GB" dirty="0"/>
              <a:t> </a:t>
            </a:r>
            <a:r>
              <a:rPr lang="en-GB" dirty="0" err="1"/>
              <a:t>noemen</a:t>
            </a:r>
            <a:r>
              <a:rPr lang="en-GB" dirty="0"/>
              <a:t> in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andere</a:t>
            </a:r>
            <a:r>
              <a:rPr lang="en-GB" dirty="0"/>
              <a:t> taal die je </a:t>
            </a:r>
            <a:r>
              <a:rPr lang="en-GB" dirty="0" err="1"/>
              <a:t>kent</a:t>
            </a:r>
            <a:r>
              <a:rPr lang="en-GB" dirty="0"/>
              <a:t>?</a:t>
            </a:r>
          </a:p>
          <a:p>
            <a:r>
              <a:rPr lang="en-GB" dirty="0" err="1"/>
              <a:t>Komen</a:t>
            </a:r>
            <a:r>
              <a:rPr lang="en-GB" dirty="0"/>
              <a:t> die </a:t>
            </a:r>
            <a:r>
              <a:rPr lang="en-GB" dirty="0" err="1"/>
              <a:t>lidwoorden</a:t>
            </a:r>
            <a:r>
              <a:rPr lang="en-GB" dirty="0"/>
              <a:t> </a:t>
            </a:r>
            <a:r>
              <a:rPr lang="en-GB" dirty="0" err="1"/>
              <a:t>ook</a:t>
            </a:r>
            <a:r>
              <a:rPr lang="en-GB" dirty="0"/>
              <a:t> </a:t>
            </a:r>
            <a:r>
              <a:rPr lang="en-GB" dirty="0" err="1"/>
              <a:t>voor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zelfstandig</a:t>
            </a:r>
            <a:r>
              <a:rPr lang="en-GB" dirty="0"/>
              <a:t> </a:t>
            </a:r>
            <a:r>
              <a:rPr lang="en-GB" dirty="0" err="1"/>
              <a:t>naamwoord</a:t>
            </a:r>
            <a:r>
              <a:rPr lang="en-GB" dirty="0"/>
              <a:t>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Ga verder op je hand-out met een opdracht over </a:t>
            </a:r>
            <a:r>
              <a:rPr lang="en-GB" dirty="0" err="1"/>
              <a:t>lidwoorden</a:t>
            </a:r>
            <a:r>
              <a:rPr lang="en-GB" dirty="0"/>
              <a:t>!</a:t>
            </a:r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BD41CED3-5560-4713-A40C-2AFA636F8C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324459"/>
              </p:ext>
            </p:extLst>
          </p:nvPr>
        </p:nvGraphicFramePr>
        <p:xfrm>
          <a:off x="2032000" y="2316480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20160434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2559464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Nederlands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Engels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676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de/het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the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635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een 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a/an 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2446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52988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AED2C-9DF2-4916-B524-2C118392A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Nabespreking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E9EDD-0F5C-4EE7-9EEA-5FA8FF846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</a:t>
            </a:r>
            <a:r>
              <a:rPr lang="en-GB" dirty="0" err="1"/>
              <a:t>verschillende</a:t>
            </a:r>
            <a:r>
              <a:rPr lang="en-GB" dirty="0"/>
              <a:t> </a:t>
            </a:r>
            <a:r>
              <a:rPr lang="en-GB" dirty="0" err="1"/>
              <a:t>talen</a:t>
            </a:r>
            <a:r>
              <a:rPr lang="en-GB" dirty="0"/>
              <a:t> komt een </a:t>
            </a:r>
            <a:r>
              <a:rPr lang="en-GB" dirty="0" err="1"/>
              <a:t>lidwoord</a:t>
            </a:r>
            <a:r>
              <a:rPr lang="en-GB" dirty="0"/>
              <a:t> </a:t>
            </a:r>
            <a:r>
              <a:rPr lang="en-GB" b="1" dirty="0"/>
              <a:t>voor / achter </a:t>
            </a:r>
            <a:r>
              <a:rPr lang="en-GB" dirty="0"/>
              <a:t>het </a:t>
            </a:r>
            <a:r>
              <a:rPr lang="en-GB" dirty="0" err="1"/>
              <a:t>zelfstandig</a:t>
            </a:r>
            <a:r>
              <a:rPr lang="en-GB" dirty="0"/>
              <a:t> </a:t>
            </a:r>
            <a:r>
              <a:rPr lang="en-GB" dirty="0" err="1"/>
              <a:t>naamwoord</a:t>
            </a:r>
            <a:r>
              <a:rPr lang="en-GB" dirty="0"/>
              <a:t>.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Antwoorden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Een </a:t>
            </a:r>
            <a:r>
              <a:rPr lang="en-GB" dirty="0" err="1"/>
              <a:t>dokter</a:t>
            </a:r>
            <a:r>
              <a:rPr lang="en-GB" dirty="0"/>
              <a:t> = A doctor</a:t>
            </a:r>
          </a:p>
          <a:p>
            <a:pPr lvl="1"/>
            <a:r>
              <a:rPr lang="en-GB" dirty="0"/>
              <a:t>De docent = The teacher</a:t>
            </a:r>
          </a:p>
          <a:p>
            <a:pPr lvl="1"/>
            <a:r>
              <a:rPr lang="en-GB" dirty="0"/>
              <a:t>Een </a:t>
            </a:r>
            <a:r>
              <a:rPr lang="en-GB" dirty="0" err="1"/>
              <a:t>schrijver</a:t>
            </a:r>
            <a:r>
              <a:rPr lang="en-GB" dirty="0"/>
              <a:t> = A writer</a:t>
            </a:r>
          </a:p>
          <a:p>
            <a:pPr lvl="1"/>
            <a:r>
              <a:rPr lang="en-GB" dirty="0"/>
              <a:t>Een </a:t>
            </a:r>
            <a:r>
              <a:rPr lang="en-GB" dirty="0" err="1"/>
              <a:t>piloot</a:t>
            </a:r>
            <a:r>
              <a:rPr lang="en-GB" dirty="0"/>
              <a:t> = </a:t>
            </a:r>
            <a:r>
              <a:rPr lang="en-GB"/>
              <a:t>A pilot</a:t>
            </a:r>
            <a:endParaRPr lang="en-NL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B1BFB75-112E-4364-A684-ED379F258B75}"/>
              </a:ext>
            </a:extLst>
          </p:cNvPr>
          <p:cNvSpPr/>
          <p:nvPr/>
        </p:nvSpPr>
        <p:spPr>
          <a:xfrm>
            <a:off x="5613400" y="2286001"/>
            <a:ext cx="965200" cy="487680"/>
          </a:xfrm>
          <a:prstGeom prst="ellips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74672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554B7A-492D-4BBC-B7AF-BB698EEB5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Simon says…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21E5F2-B97F-4725-92DE-B85D7B3F4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800" dirty="0"/>
              <a:t>Tijdens dit </a:t>
            </a:r>
            <a:r>
              <a:rPr lang="en-GB" sz="2800" dirty="0" err="1"/>
              <a:t>spelletje</a:t>
            </a:r>
            <a:r>
              <a:rPr lang="en-GB" sz="2800" dirty="0"/>
              <a:t> </a:t>
            </a:r>
            <a:r>
              <a:rPr lang="en-GB" sz="2800" dirty="0" err="1"/>
              <a:t>zeg</a:t>
            </a:r>
            <a:r>
              <a:rPr lang="en-GB" sz="2800" dirty="0"/>
              <a:t> </a:t>
            </a:r>
            <a:r>
              <a:rPr lang="en-GB" sz="2800" dirty="0" err="1"/>
              <a:t>ik</a:t>
            </a:r>
            <a:r>
              <a:rPr lang="en-GB" sz="2800" dirty="0"/>
              <a:t> steeds dit:</a:t>
            </a:r>
          </a:p>
          <a:p>
            <a:pPr marL="0" indent="0">
              <a:buNone/>
            </a:pPr>
            <a:r>
              <a:rPr lang="nl-NL" sz="3600" dirty="0"/>
              <a:t>Touch </a:t>
            </a:r>
            <a:r>
              <a:rPr lang="nl-NL" sz="3600" dirty="0" err="1"/>
              <a:t>your</a:t>
            </a:r>
            <a:r>
              <a:rPr lang="nl-NL" sz="3600" dirty="0"/>
              <a:t> </a:t>
            </a:r>
            <a:r>
              <a:rPr lang="nl-NL" sz="4400" dirty="0"/>
              <a:t>….</a:t>
            </a:r>
          </a:p>
          <a:p>
            <a:pPr marL="0" indent="0">
              <a:buNone/>
            </a:pPr>
            <a:r>
              <a:rPr lang="nl-NL" sz="3600" dirty="0"/>
              <a:t>Raak je …. aan</a:t>
            </a:r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2800" dirty="0"/>
              <a:t>Weet jij wat de Engelse woorden in een andere taal zijn?</a:t>
            </a:r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600" dirty="0"/>
              <a:t> 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8504475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09CE5-AC16-4715-A9CF-DCD76EB28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Individueel</a:t>
            </a:r>
            <a:r>
              <a:rPr lang="en-GB" dirty="0"/>
              <a:t> </a:t>
            </a:r>
            <a:r>
              <a:rPr lang="en-GB" dirty="0" err="1"/>
              <a:t>oefenen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D4A9D-F763-4D76-87F6-43ADAA0FD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err="1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Gebruik</a:t>
            </a:r>
            <a:r>
              <a:rPr lang="en-GB" sz="2400" dirty="0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je tablet of laptop om </a:t>
            </a:r>
            <a:r>
              <a:rPr lang="en-GB" sz="2400" dirty="0" err="1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zelf</a:t>
            </a:r>
            <a:r>
              <a:rPr lang="en-GB" sz="2400" dirty="0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2400" dirty="0" err="1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</a:t>
            </a:r>
            <a:r>
              <a:rPr lang="en-GB" sz="2400" dirty="0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2400" dirty="0" err="1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puzzelen</a:t>
            </a:r>
            <a:r>
              <a:rPr lang="en-GB" sz="2400" dirty="0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in de app:</a:t>
            </a:r>
            <a:endParaRPr lang="en-GB" sz="2400" dirty="0">
              <a:solidFill>
                <a:schemeClr val="tx1"/>
              </a:solidFill>
              <a:effectLst/>
              <a:ea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GB" sz="2400" u="sng" dirty="0">
              <a:solidFill>
                <a:srgbClr val="936888"/>
              </a:solidFill>
              <a:ea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nl-NL" sz="2400" dirty="0">
                <a:solidFill>
                  <a:schemeClr val="tx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Ga naar </a:t>
            </a:r>
            <a:r>
              <a:rPr lang="nl-NL" sz="2400" b="0" i="0" dirty="0">
                <a:effectLst/>
                <a:latin typeface="Calibri" panose="020F0502020204030204" pitchFamily="34" charset="0"/>
                <a:hlinkClick r:id="rId3"/>
              </a:rPr>
              <a:t>www.uu.nl/codetaal</a:t>
            </a:r>
            <a:endParaRPr lang="nl-NL" sz="2400" dirty="0">
              <a:solidFill>
                <a:schemeClr val="tx1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nl-NL" sz="2400" dirty="0">
                <a:solidFill>
                  <a:schemeClr val="tx1"/>
                </a:solidFill>
              </a:rPr>
              <a:t>Klik op “Lessen voor voortgezet onderwijs” en dan op “</a:t>
            </a:r>
            <a:r>
              <a:rPr lang="nl-NL" sz="2400" dirty="0" err="1">
                <a:solidFill>
                  <a:schemeClr val="tx1"/>
                </a:solidFill>
              </a:rPr>
              <a:t>Articles</a:t>
            </a:r>
            <a:r>
              <a:rPr lang="nl-NL" sz="2400">
                <a:solidFill>
                  <a:schemeClr val="tx1"/>
                </a:solidFill>
              </a:rPr>
              <a:t> 1”</a:t>
            </a:r>
            <a:endParaRPr lang="nl-NL" sz="2400" dirty="0">
              <a:solidFill>
                <a:schemeClr val="tx1"/>
              </a:solidFill>
            </a:endParaRPr>
          </a:p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4637467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8D497-BF6C-4188-BC83-845014ECB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of the day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401A0-1FCB-4ADE-BFAD-EAC41B9D6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/>
              </a:rPr>
              <a:t>Wat </a:t>
            </a:r>
            <a:r>
              <a:rPr lang="en-GB" sz="2800" dirty="0" err="1">
                <a:solidFill>
                  <a:prstClr val="black"/>
                </a:solidFill>
                <a:latin typeface="Gill Sans MT" panose="020B0502020104020203"/>
              </a:rPr>
              <a:t>zet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/>
              </a:rPr>
              <a:t> je voor een </a:t>
            </a:r>
            <a:r>
              <a:rPr lang="en-GB" sz="2800" dirty="0" err="1">
                <a:solidFill>
                  <a:prstClr val="black"/>
                </a:solidFill>
                <a:latin typeface="Gill Sans MT" panose="020B0502020104020203"/>
              </a:rPr>
              <a:t>zelfstandig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r>
              <a:rPr lang="en-GB" sz="2800" dirty="0" err="1">
                <a:solidFill>
                  <a:prstClr val="black"/>
                </a:solidFill>
                <a:latin typeface="Gill Sans MT" panose="020B0502020104020203"/>
              </a:rPr>
              <a:t>naamwoord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/>
              </a:rPr>
              <a:t>?</a:t>
            </a:r>
            <a:endParaRPr kumimoji="0" lang="en-N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r>
              <a:rPr lang="nl-NL" sz="2800" dirty="0"/>
              <a:t>Volgende keer</a:t>
            </a:r>
            <a:r>
              <a:rPr lang="nl-NL" sz="2800"/>
              <a:t>: meer lidwoorden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4093010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554B7A-492D-4BBC-B7AF-BB698EEB5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Simon Says…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21E5F2-B97F-4725-92DE-B85D7B3F4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Wat is </a:t>
            </a:r>
            <a:r>
              <a:rPr lang="en-GB" sz="2800" i="1" dirty="0"/>
              <a:t>nose</a:t>
            </a:r>
            <a:r>
              <a:rPr lang="en-GB" sz="2800" dirty="0"/>
              <a:t> in een </a:t>
            </a:r>
            <a:r>
              <a:rPr lang="en-GB" sz="2800" dirty="0" err="1"/>
              <a:t>andere</a:t>
            </a:r>
            <a:r>
              <a:rPr lang="en-GB" sz="2800" dirty="0"/>
              <a:t> taal? 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nl-NL" sz="4400" dirty="0">
                <a:solidFill>
                  <a:schemeClr val="tx1"/>
                </a:solidFill>
              </a:rPr>
              <a:t>Touch your </a:t>
            </a:r>
            <a:r>
              <a:rPr lang="nl-NL" sz="4400" b="1" dirty="0">
                <a:solidFill>
                  <a:schemeClr val="tx1"/>
                </a:solidFill>
              </a:rPr>
              <a:t>nose</a:t>
            </a:r>
          </a:p>
          <a:p>
            <a:pPr marL="0" indent="0">
              <a:buNone/>
            </a:pPr>
            <a:r>
              <a:rPr lang="nl-NL" sz="4400" b="1" dirty="0">
                <a:solidFill>
                  <a:schemeClr val="tx1"/>
                </a:solidFill>
              </a:rPr>
              <a:t>			</a:t>
            </a:r>
            <a:r>
              <a:rPr lang="nl-NL" sz="1800" b="1" dirty="0">
                <a:solidFill>
                  <a:srgbClr val="00B050"/>
                </a:solidFill>
              </a:rPr>
              <a:t>burun </a:t>
            </a:r>
          </a:p>
          <a:p>
            <a:pPr marL="0" indent="0">
              <a:buNone/>
            </a:pPr>
            <a:r>
              <a:rPr lang="nl-NL" sz="1800" b="1" dirty="0">
                <a:solidFill>
                  <a:srgbClr val="00B050"/>
                </a:solidFill>
              </a:rPr>
              <a:t>			‘anf</a:t>
            </a:r>
          </a:p>
          <a:p>
            <a:pPr marL="0" indent="0">
              <a:buNone/>
            </a:pPr>
            <a:r>
              <a:rPr lang="nl-NL" sz="1800" b="1" dirty="0">
                <a:solidFill>
                  <a:srgbClr val="00B050"/>
                </a:solidFill>
              </a:rPr>
              <a:t>			neus </a:t>
            </a:r>
            <a:endParaRPr lang="nl-NL" sz="5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68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554B7A-492D-4BBC-B7AF-BB698EEB5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Simon Says…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21E5F2-B97F-4725-92DE-B85D7B3F4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Wat is </a:t>
            </a:r>
            <a:r>
              <a:rPr lang="en-GB" sz="2800" i="1" dirty="0"/>
              <a:t>eye</a:t>
            </a:r>
            <a:r>
              <a:rPr lang="en-GB" sz="2800" dirty="0"/>
              <a:t> in een </a:t>
            </a:r>
            <a:r>
              <a:rPr lang="en-GB" sz="2800" dirty="0" err="1"/>
              <a:t>andere</a:t>
            </a:r>
            <a:r>
              <a:rPr lang="en-GB" sz="2800" dirty="0"/>
              <a:t> taal? 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nl-NL" sz="4400" dirty="0">
                <a:solidFill>
                  <a:schemeClr val="tx1"/>
                </a:solidFill>
              </a:rPr>
              <a:t>Touch your </a:t>
            </a:r>
            <a:r>
              <a:rPr lang="nl-NL" sz="4400" b="1" dirty="0">
                <a:solidFill>
                  <a:schemeClr val="tx1"/>
                </a:solidFill>
              </a:rPr>
              <a:t>eye</a:t>
            </a:r>
          </a:p>
          <a:p>
            <a:pPr marL="0" indent="0">
              <a:buNone/>
            </a:pPr>
            <a:r>
              <a:rPr lang="nl-NL" sz="4400" b="1" dirty="0">
                <a:solidFill>
                  <a:schemeClr val="tx1"/>
                </a:solidFill>
              </a:rPr>
              <a:t>			</a:t>
            </a:r>
            <a:r>
              <a:rPr lang="nl-NL" b="1" dirty="0">
                <a:solidFill>
                  <a:srgbClr val="00B050"/>
                </a:solidFill>
              </a:rPr>
              <a:t>göz</a:t>
            </a:r>
            <a:r>
              <a:rPr lang="nl-NL" sz="1800" b="1" dirty="0">
                <a:solidFill>
                  <a:srgbClr val="00B050"/>
                </a:solidFill>
              </a:rPr>
              <a:t> </a:t>
            </a:r>
          </a:p>
          <a:p>
            <a:pPr marL="0" indent="0">
              <a:buNone/>
            </a:pPr>
            <a:r>
              <a:rPr lang="nl-NL" sz="1800" b="1" dirty="0">
                <a:solidFill>
                  <a:srgbClr val="00B050"/>
                </a:solidFill>
              </a:rPr>
              <a:t>			euyin			</a:t>
            </a:r>
          </a:p>
          <a:p>
            <a:pPr marL="0" indent="0">
              <a:buNone/>
            </a:pPr>
            <a:r>
              <a:rPr lang="nl-NL" sz="1800" b="1" dirty="0">
                <a:solidFill>
                  <a:srgbClr val="00B050"/>
                </a:solidFill>
              </a:rPr>
              <a:t>			oog  </a:t>
            </a:r>
            <a:endParaRPr lang="nl-NL" sz="5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74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554B7A-492D-4BBC-B7AF-BB698EEB5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Simon Says…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21E5F2-B97F-4725-92DE-B85D7B3F4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Wat is </a:t>
            </a:r>
            <a:r>
              <a:rPr lang="en-GB" sz="2800" i="1" dirty="0"/>
              <a:t>mouth</a:t>
            </a:r>
            <a:r>
              <a:rPr lang="en-GB" sz="2800" dirty="0"/>
              <a:t> in een </a:t>
            </a:r>
            <a:r>
              <a:rPr lang="en-GB" sz="2800" dirty="0" err="1"/>
              <a:t>andere</a:t>
            </a:r>
            <a:r>
              <a:rPr lang="en-GB" sz="2800" dirty="0"/>
              <a:t> taal? 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nl-NL" sz="4400" dirty="0">
                <a:solidFill>
                  <a:schemeClr val="tx1"/>
                </a:solidFill>
              </a:rPr>
              <a:t>Touch your </a:t>
            </a:r>
            <a:r>
              <a:rPr lang="nl-NL" sz="4400" b="1" dirty="0">
                <a:solidFill>
                  <a:schemeClr val="tx1"/>
                </a:solidFill>
              </a:rPr>
              <a:t>mouth</a:t>
            </a:r>
          </a:p>
          <a:p>
            <a:pPr marL="0" indent="0">
              <a:buNone/>
            </a:pPr>
            <a:r>
              <a:rPr lang="nl-NL" sz="4400" b="1" dirty="0">
                <a:solidFill>
                  <a:schemeClr val="tx1"/>
                </a:solidFill>
              </a:rPr>
              <a:t>			</a:t>
            </a:r>
            <a:r>
              <a:rPr lang="nl-NL" sz="1800" b="1" dirty="0">
                <a:solidFill>
                  <a:srgbClr val="00B050"/>
                </a:solidFill>
              </a:rPr>
              <a:t>ağız</a:t>
            </a:r>
          </a:p>
          <a:p>
            <a:pPr marL="0" indent="0">
              <a:buNone/>
            </a:pPr>
            <a:r>
              <a:rPr lang="nl-NL" sz="1800" b="1" dirty="0">
                <a:solidFill>
                  <a:srgbClr val="00B050"/>
                </a:solidFill>
              </a:rPr>
              <a:t>			fam			</a:t>
            </a:r>
          </a:p>
          <a:p>
            <a:pPr marL="0" indent="0">
              <a:buNone/>
            </a:pPr>
            <a:r>
              <a:rPr lang="nl-NL" sz="1800" b="1" dirty="0">
                <a:solidFill>
                  <a:srgbClr val="00B050"/>
                </a:solidFill>
              </a:rPr>
              <a:t>			mond  </a:t>
            </a:r>
            <a:endParaRPr lang="nl-NL" sz="5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75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554B7A-492D-4BBC-B7AF-BB698EEB5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Simon Says…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21E5F2-B97F-4725-92DE-B85D7B3F4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Wat is </a:t>
            </a:r>
            <a:r>
              <a:rPr lang="en-GB" sz="2800" i="1" dirty="0"/>
              <a:t>t-shirt</a:t>
            </a:r>
            <a:r>
              <a:rPr lang="en-GB" sz="2800" dirty="0"/>
              <a:t> in een </a:t>
            </a:r>
            <a:r>
              <a:rPr lang="en-GB" sz="2800" dirty="0" err="1"/>
              <a:t>andere</a:t>
            </a:r>
            <a:r>
              <a:rPr lang="en-GB" sz="2800" dirty="0"/>
              <a:t> taal? 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nl-NL" sz="4400" dirty="0">
                <a:solidFill>
                  <a:schemeClr val="tx1"/>
                </a:solidFill>
              </a:rPr>
              <a:t>Touch your </a:t>
            </a:r>
            <a:r>
              <a:rPr lang="nl-NL" sz="4400" b="1" dirty="0">
                <a:solidFill>
                  <a:schemeClr val="tx1"/>
                </a:solidFill>
              </a:rPr>
              <a:t>t-shirt</a:t>
            </a:r>
          </a:p>
          <a:p>
            <a:pPr marL="0" indent="0">
              <a:buNone/>
            </a:pPr>
            <a:r>
              <a:rPr lang="nl-NL" sz="4400" b="1" dirty="0">
                <a:solidFill>
                  <a:schemeClr val="tx1"/>
                </a:solidFill>
              </a:rPr>
              <a:t>			</a:t>
            </a:r>
            <a:r>
              <a:rPr lang="nl-NL" sz="1800" b="1" dirty="0">
                <a:solidFill>
                  <a:srgbClr val="00B050"/>
                </a:solidFill>
              </a:rPr>
              <a:t>tişört</a:t>
            </a:r>
          </a:p>
          <a:p>
            <a:pPr marL="0" indent="0">
              <a:buNone/>
            </a:pPr>
            <a:r>
              <a:rPr lang="nl-NL" sz="1800" b="1" dirty="0">
                <a:solidFill>
                  <a:srgbClr val="00B050"/>
                </a:solidFill>
              </a:rPr>
              <a:t>			ti shirt			</a:t>
            </a:r>
          </a:p>
          <a:p>
            <a:pPr marL="0" indent="0">
              <a:buNone/>
            </a:pPr>
            <a:r>
              <a:rPr lang="nl-NL" sz="1800" b="1" dirty="0">
                <a:solidFill>
                  <a:srgbClr val="00B050"/>
                </a:solidFill>
              </a:rPr>
              <a:t>			t-shirt  </a:t>
            </a:r>
            <a:endParaRPr lang="nl-NL" sz="5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26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554B7A-492D-4BBC-B7AF-BB698EEB5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Simon Says…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21E5F2-B97F-4725-92DE-B85D7B3F4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Wat is </a:t>
            </a:r>
            <a:r>
              <a:rPr lang="en-GB" sz="2800" i="1" dirty="0"/>
              <a:t>jacket</a:t>
            </a:r>
            <a:r>
              <a:rPr lang="en-GB" sz="2800" dirty="0"/>
              <a:t> in een </a:t>
            </a:r>
            <a:r>
              <a:rPr lang="en-GB" sz="2800" dirty="0" err="1"/>
              <a:t>andere</a:t>
            </a:r>
            <a:r>
              <a:rPr lang="en-GB" sz="2800" dirty="0"/>
              <a:t> taal? 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nl-NL" sz="4400" dirty="0">
                <a:solidFill>
                  <a:schemeClr val="tx1"/>
                </a:solidFill>
              </a:rPr>
              <a:t>Touch your </a:t>
            </a:r>
            <a:r>
              <a:rPr lang="nl-NL" sz="4400" b="1" dirty="0">
                <a:solidFill>
                  <a:schemeClr val="tx1"/>
                </a:solidFill>
              </a:rPr>
              <a:t>jacket</a:t>
            </a:r>
          </a:p>
          <a:p>
            <a:pPr marL="0" indent="0">
              <a:buNone/>
            </a:pPr>
            <a:r>
              <a:rPr lang="nl-NL" sz="4400" b="1" dirty="0">
                <a:solidFill>
                  <a:schemeClr val="tx1"/>
                </a:solidFill>
              </a:rPr>
              <a:t>			</a:t>
            </a:r>
            <a:r>
              <a:rPr lang="nl-NL" sz="1800" b="1" dirty="0">
                <a:solidFill>
                  <a:srgbClr val="00B050"/>
                </a:solidFill>
              </a:rPr>
              <a:t>ceket</a:t>
            </a:r>
          </a:p>
          <a:p>
            <a:pPr marL="0" indent="0">
              <a:buNone/>
            </a:pPr>
            <a:r>
              <a:rPr lang="nl-NL" sz="1800" b="1" dirty="0">
                <a:solidFill>
                  <a:srgbClr val="00B050"/>
                </a:solidFill>
              </a:rPr>
              <a:t>			alsutra			</a:t>
            </a:r>
          </a:p>
          <a:p>
            <a:pPr marL="0" indent="0">
              <a:buNone/>
            </a:pPr>
            <a:r>
              <a:rPr lang="nl-NL" sz="1800" b="1" dirty="0">
                <a:solidFill>
                  <a:srgbClr val="00B050"/>
                </a:solidFill>
              </a:rPr>
              <a:t>			jas  </a:t>
            </a:r>
            <a:endParaRPr lang="nl-NL" sz="5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30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554B7A-492D-4BBC-B7AF-BB698EEB5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Simon Says…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21E5F2-B97F-4725-92DE-B85D7B3F4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Wat is </a:t>
            </a:r>
            <a:r>
              <a:rPr lang="en-GB" sz="2800" i="1" dirty="0"/>
              <a:t>jeans</a:t>
            </a:r>
            <a:r>
              <a:rPr lang="en-GB" sz="2800" dirty="0"/>
              <a:t> in een </a:t>
            </a:r>
            <a:r>
              <a:rPr lang="en-GB" sz="2800" dirty="0" err="1"/>
              <a:t>andere</a:t>
            </a:r>
            <a:r>
              <a:rPr lang="en-GB" sz="2800" dirty="0"/>
              <a:t> taal? 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nl-NL" sz="4400" dirty="0">
                <a:solidFill>
                  <a:schemeClr val="tx1"/>
                </a:solidFill>
              </a:rPr>
              <a:t>Touch your </a:t>
            </a:r>
            <a:r>
              <a:rPr lang="nl-NL" sz="4400" b="1" dirty="0">
                <a:solidFill>
                  <a:schemeClr val="tx1"/>
                </a:solidFill>
              </a:rPr>
              <a:t>jeans</a:t>
            </a:r>
          </a:p>
          <a:p>
            <a:pPr marL="0" indent="0">
              <a:buNone/>
            </a:pPr>
            <a:r>
              <a:rPr lang="nl-NL" sz="4400" b="1" dirty="0">
                <a:solidFill>
                  <a:schemeClr val="tx1"/>
                </a:solidFill>
              </a:rPr>
              <a:t>			</a:t>
            </a:r>
            <a:r>
              <a:rPr lang="nl-NL" sz="1800" b="1" dirty="0">
                <a:solidFill>
                  <a:srgbClr val="00B050"/>
                </a:solidFill>
              </a:rPr>
              <a:t>kot</a:t>
            </a:r>
          </a:p>
          <a:p>
            <a:pPr marL="0" indent="0">
              <a:buNone/>
            </a:pPr>
            <a:r>
              <a:rPr lang="nl-NL" sz="1800" b="1" dirty="0">
                <a:solidFill>
                  <a:srgbClr val="00B050"/>
                </a:solidFill>
              </a:rPr>
              <a:t>			jinz			</a:t>
            </a:r>
          </a:p>
          <a:p>
            <a:pPr marL="0" indent="0">
              <a:buNone/>
            </a:pPr>
            <a:r>
              <a:rPr lang="nl-NL" sz="1800" b="1" dirty="0">
                <a:solidFill>
                  <a:srgbClr val="00B050"/>
                </a:solidFill>
              </a:rPr>
              <a:t>			jeans  </a:t>
            </a:r>
            <a:endParaRPr lang="nl-NL" sz="5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69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892E2DB4-0E9D-44F6-A5D6-F77BEE6ADE28}"/>
              </a:ext>
            </a:extLst>
          </p:cNvPr>
          <p:cNvSpPr/>
          <p:nvPr/>
        </p:nvSpPr>
        <p:spPr>
          <a:xfrm>
            <a:off x="9590314" y="1698171"/>
            <a:ext cx="2101360" cy="19731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2BC42A-8D33-4B00-AA91-54E17BE45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Broertjes</a:t>
            </a:r>
            <a:r>
              <a:rPr lang="en-GB" dirty="0"/>
              <a:t> of geen </a:t>
            </a:r>
            <a:r>
              <a:rPr lang="en-GB" dirty="0" err="1"/>
              <a:t>broertjes</a:t>
            </a:r>
            <a:r>
              <a:rPr lang="en-GB" dirty="0"/>
              <a:t>?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52F5C-4830-4BA5-8538-60E1E7152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5" name="Ovaal 6">
            <a:extLst>
              <a:ext uri="{FF2B5EF4-FFF2-40B4-BE49-F238E27FC236}">
                <a16:creationId xmlns:a16="http://schemas.microsoft.com/office/drawing/2014/main" id="{EE34105A-05CD-4705-BDE9-FD117A2AEDD2}"/>
              </a:ext>
            </a:extLst>
          </p:cNvPr>
          <p:cNvSpPr/>
          <p:nvPr/>
        </p:nvSpPr>
        <p:spPr>
          <a:xfrm>
            <a:off x="8454566" y="4082796"/>
            <a:ext cx="2975433" cy="28836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8" name="Ovaal 6">
            <a:extLst>
              <a:ext uri="{FF2B5EF4-FFF2-40B4-BE49-F238E27FC236}">
                <a16:creationId xmlns:a16="http://schemas.microsoft.com/office/drawing/2014/main" id="{6CCFE209-012B-4C45-8A1F-AAF529B09F9E}"/>
              </a:ext>
            </a:extLst>
          </p:cNvPr>
          <p:cNvSpPr/>
          <p:nvPr/>
        </p:nvSpPr>
        <p:spPr>
          <a:xfrm>
            <a:off x="4691481" y="4062502"/>
            <a:ext cx="3061063" cy="28910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9" name="Ovaal 6">
            <a:extLst>
              <a:ext uri="{FF2B5EF4-FFF2-40B4-BE49-F238E27FC236}">
                <a16:creationId xmlns:a16="http://schemas.microsoft.com/office/drawing/2014/main" id="{237200BD-276F-41CE-BF1B-95F6DE718BAA}"/>
              </a:ext>
            </a:extLst>
          </p:cNvPr>
          <p:cNvSpPr/>
          <p:nvPr/>
        </p:nvSpPr>
        <p:spPr>
          <a:xfrm>
            <a:off x="1177429" y="4054056"/>
            <a:ext cx="2993743" cy="28836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4C0F80-C39A-4BBF-8E4D-8BE4907A0045}"/>
              </a:ext>
            </a:extLst>
          </p:cNvPr>
          <p:cNvSpPr txBox="1"/>
          <p:nvPr/>
        </p:nvSpPr>
        <p:spPr>
          <a:xfrm>
            <a:off x="1707481" y="3703297"/>
            <a:ext cx="1937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Turkse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broertjes</a:t>
            </a:r>
            <a:endParaRPr kumimoji="0" lang="en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E57C40-C168-4A95-983A-0A504BB93C17}"/>
              </a:ext>
            </a:extLst>
          </p:cNvPr>
          <p:cNvSpPr txBox="1"/>
          <p:nvPr/>
        </p:nvSpPr>
        <p:spPr>
          <a:xfrm>
            <a:off x="4988984" y="3716921"/>
            <a:ext cx="239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Arabische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broertjes</a:t>
            </a:r>
            <a:endParaRPr kumimoji="0" lang="en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8D61DE-3857-4794-86DE-6BE0D9F8BB27}"/>
              </a:ext>
            </a:extLst>
          </p:cNvPr>
          <p:cNvSpPr txBox="1"/>
          <p:nvPr/>
        </p:nvSpPr>
        <p:spPr>
          <a:xfrm>
            <a:off x="8704581" y="3749117"/>
            <a:ext cx="2397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Nederlandse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broertjes</a:t>
            </a:r>
            <a:endParaRPr kumimoji="0" lang="en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50A1D1-3F0C-4C6D-9153-235E23CD1160}"/>
              </a:ext>
            </a:extLst>
          </p:cNvPr>
          <p:cNvSpPr txBox="1"/>
          <p:nvPr/>
        </p:nvSpPr>
        <p:spPr>
          <a:xfrm>
            <a:off x="4356102" y="2157126"/>
            <a:ext cx="3479796" cy="1896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Nose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burun 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rgbClr val="17131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‘anf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rgbClr val="17131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neus </a:t>
            </a:r>
            <a:endParaRPr kumimoji="0" lang="nl-NL" sz="5400" b="1" i="0" u="none" strike="noStrike" kern="1200" cap="none" spc="0" normalizeH="0" baseline="0" noProof="0" dirty="0">
              <a:ln>
                <a:noFill/>
              </a:ln>
              <a:solidFill>
                <a:srgbClr val="53AE6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2400" b="0" i="0" u="none" strike="noStrike" kern="1200" cap="none" spc="0" normalizeH="0" baseline="0" noProof="0" dirty="0">
              <a:ln>
                <a:noFill/>
              </a:ln>
              <a:solidFill>
                <a:srgbClr val="53AE6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C82A3AA-EAFA-46BD-8216-9698078FB46E}"/>
              </a:ext>
            </a:extLst>
          </p:cNvPr>
          <p:cNvSpPr txBox="1"/>
          <p:nvPr/>
        </p:nvSpPr>
        <p:spPr>
          <a:xfrm>
            <a:off x="5037360" y="2179457"/>
            <a:ext cx="20465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Eye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göz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euyin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oog  </a:t>
            </a:r>
            <a:endParaRPr kumimoji="0" lang="nl-NL" sz="5400" b="1" i="0" u="none" strike="noStrike" kern="1200" cap="none" spc="0" normalizeH="0" baseline="0" noProof="0" dirty="0">
              <a:ln>
                <a:noFill/>
              </a:ln>
              <a:solidFill>
                <a:srgbClr val="53AE6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097B14E-90CF-4177-AFD4-73B0FD770B0D}"/>
              </a:ext>
            </a:extLst>
          </p:cNvPr>
          <p:cNvSpPr txBox="1"/>
          <p:nvPr/>
        </p:nvSpPr>
        <p:spPr>
          <a:xfrm>
            <a:off x="5482860" y="2157126"/>
            <a:ext cx="11947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Mouth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ağız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fam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mond  </a:t>
            </a:r>
            <a:endParaRPr kumimoji="0" lang="nl-NL" sz="5400" b="1" i="0" u="none" strike="noStrike" kern="1200" cap="none" spc="0" normalizeH="0" baseline="0" noProof="0" dirty="0">
              <a:ln>
                <a:noFill/>
              </a:ln>
              <a:solidFill>
                <a:srgbClr val="53AE6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BB24589-51BD-402D-BE4A-A4BCB4382FF1}"/>
              </a:ext>
            </a:extLst>
          </p:cNvPr>
          <p:cNvSpPr txBox="1"/>
          <p:nvPr/>
        </p:nvSpPr>
        <p:spPr>
          <a:xfrm>
            <a:off x="5228682" y="2069755"/>
            <a:ext cx="173463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T-shirt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Tişört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Ti shirt	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T-shirt  </a:t>
            </a:r>
            <a:endParaRPr kumimoji="0" lang="nl-NL" sz="5400" b="1" i="0" u="none" strike="noStrike" kern="1200" cap="none" spc="0" normalizeH="0" baseline="0" noProof="0" dirty="0">
              <a:ln>
                <a:noFill/>
              </a:ln>
              <a:solidFill>
                <a:srgbClr val="53AE6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66C2515-B0F9-44EC-89BA-F5F6AF2694D0}"/>
              </a:ext>
            </a:extLst>
          </p:cNvPr>
          <p:cNvSpPr txBox="1"/>
          <p:nvPr/>
        </p:nvSpPr>
        <p:spPr>
          <a:xfrm>
            <a:off x="5212894" y="2069755"/>
            <a:ext cx="173463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T-shirt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Tişört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Ti shirt	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T-shirt  </a:t>
            </a:r>
            <a:endParaRPr kumimoji="0" lang="nl-NL" sz="5400" b="1" i="0" u="none" strike="noStrike" kern="1200" cap="none" spc="0" normalizeH="0" baseline="0" noProof="0" dirty="0">
              <a:ln>
                <a:noFill/>
              </a:ln>
              <a:solidFill>
                <a:srgbClr val="53AE6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A7A08E4-FD11-4313-873D-D1CC3FBB182C}"/>
              </a:ext>
            </a:extLst>
          </p:cNvPr>
          <p:cNvSpPr txBox="1"/>
          <p:nvPr/>
        </p:nvSpPr>
        <p:spPr>
          <a:xfrm>
            <a:off x="5228682" y="2067511"/>
            <a:ext cx="173463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T-shirt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Tişört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Ti shirt	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T-shirt  </a:t>
            </a:r>
            <a:endParaRPr kumimoji="0" lang="nl-NL" sz="5400" b="1" i="0" u="none" strike="noStrike" kern="1200" cap="none" spc="0" normalizeH="0" baseline="0" noProof="0" dirty="0">
              <a:ln>
                <a:noFill/>
              </a:ln>
              <a:solidFill>
                <a:srgbClr val="53AE6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4A6528A-85CD-460E-B871-E06122B10C6C}"/>
              </a:ext>
            </a:extLst>
          </p:cNvPr>
          <p:cNvSpPr txBox="1"/>
          <p:nvPr/>
        </p:nvSpPr>
        <p:spPr>
          <a:xfrm>
            <a:off x="5228682" y="2036733"/>
            <a:ext cx="179495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Jacket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Ceket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Alsutra	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Jas  </a:t>
            </a:r>
            <a:endParaRPr kumimoji="0" lang="nl-NL" sz="5400" b="1" i="0" u="none" strike="noStrike" kern="1200" cap="none" spc="0" normalizeH="0" baseline="0" noProof="0" dirty="0">
              <a:ln>
                <a:noFill/>
              </a:ln>
              <a:solidFill>
                <a:srgbClr val="53AE6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35C7775-D868-4659-B3E8-E1345F224381}"/>
              </a:ext>
            </a:extLst>
          </p:cNvPr>
          <p:cNvSpPr txBox="1"/>
          <p:nvPr/>
        </p:nvSpPr>
        <p:spPr>
          <a:xfrm>
            <a:off x="5299034" y="1981482"/>
            <a:ext cx="159392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Jeans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K</a:t>
            </a: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ot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  Jinz	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Jeans  </a:t>
            </a:r>
            <a:endParaRPr kumimoji="0" lang="nl-NL" sz="5400" b="1" i="0" u="none" strike="noStrike" kern="1200" cap="none" spc="0" normalizeH="0" baseline="0" noProof="0" dirty="0">
              <a:ln>
                <a:noFill/>
              </a:ln>
              <a:solidFill>
                <a:srgbClr val="53AE6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197168E-98A0-4AF8-AF59-2F4E0CECA50B}"/>
              </a:ext>
            </a:extLst>
          </p:cNvPr>
          <p:cNvSpPr txBox="1"/>
          <p:nvPr/>
        </p:nvSpPr>
        <p:spPr>
          <a:xfrm>
            <a:off x="5299034" y="1990566"/>
            <a:ext cx="159392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Jeans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K</a:t>
            </a: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ot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  Jinz	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Jeans  </a:t>
            </a:r>
            <a:endParaRPr kumimoji="0" lang="nl-NL" sz="5400" b="1" i="0" u="none" strike="noStrike" kern="1200" cap="none" spc="0" normalizeH="0" baseline="0" noProof="0" dirty="0">
              <a:ln>
                <a:noFill/>
              </a:ln>
              <a:solidFill>
                <a:srgbClr val="53AE6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F8D90F-A584-45EF-A0E3-E0E37C0BDD1F}"/>
              </a:ext>
            </a:extLst>
          </p:cNvPr>
          <p:cNvSpPr txBox="1"/>
          <p:nvPr/>
        </p:nvSpPr>
        <p:spPr>
          <a:xfrm>
            <a:off x="9655652" y="1404440"/>
            <a:ext cx="1970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Geen 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broertjes</a:t>
            </a:r>
            <a:endParaRPr kumimoji="0" lang="en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073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22222E-6 L 0.30716 0.3393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52" y="16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4.07407E-6 L 0.00299 0.32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" y="16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4.81481E-6 L 0.37357 -0.03658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72" y="-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85185E-6 L -0.28542 0.3504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71" y="1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1.85185E-6 L 0.0013 0.41597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20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7 L 0.30716 0.43704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52" y="2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3.7037E-7 L -0.28541 0.43704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71" y="2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7 L 0.30625 0.5081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13" y="2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0 0.48102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690</Words>
  <Application>Microsoft Office PowerPoint</Application>
  <PresentationFormat>Breedbeeld</PresentationFormat>
  <Paragraphs>190</Paragraphs>
  <Slides>21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6" baseType="lpstr">
      <vt:lpstr>Arial</vt:lpstr>
      <vt:lpstr>Calibri</vt:lpstr>
      <vt:lpstr>Gill Sans MT</vt:lpstr>
      <vt:lpstr>Impact</vt:lpstr>
      <vt:lpstr>Badge</vt:lpstr>
      <vt:lpstr>CodeTaal</vt:lpstr>
      <vt:lpstr>Simon says…</vt:lpstr>
      <vt:lpstr>Simon Says…</vt:lpstr>
      <vt:lpstr>Simon Says…</vt:lpstr>
      <vt:lpstr>Simon Says…</vt:lpstr>
      <vt:lpstr>Simon Says…</vt:lpstr>
      <vt:lpstr>Simon Says…</vt:lpstr>
      <vt:lpstr>Simon Says…</vt:lpstr>
      <vt:lpstr>Broertjes of geen broertjes?</vt:lpstr>
      <vt:lpstr>Werkwoorden</vt:lpstr>
      <vt:lpstr>oefenen</vt:lpstr>
      <vt:lpstr>Zinnen maken – Making sentences</vt:lpstr>
      <vt:lpstr>Deze les:</vt:lpstr>
      <vt:lpstr>Liedjes opdracht:</vt:lpstr>
      <vt:lpstr>Goed luisteren!</vt:lpstr>
      <vt:lpstr>Lidwoorden</vt:lpstr>
      <vt:lpstr>Goed luisteren!</vt:lpstr>
      <vt:lpstr>Lidwoorden</vt:lpstr>
      <vt:lpstr>Nabespreking</vt:lpstr>
      <vt:lpstr>Individueel oefenen</vt:lpstr>
      <vt:lpstr>Question of the 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CodeTaal</dc:title>
  <dc:creator>Zoe Optenberg</dc:creator>
  <cp:lastModifiedBy>Betül Boz</cp:lastModifiedBy>
  <cp:revision>43</cp:revision>
  <dcterms:created xsi:type="dcterms:W3CDTF">2021-11-18T15:10:42Z</dcterms:created>
  <dcterms:modified xsi:type="dcterms:W3CDTF">2022-12-13T13:51:38Z</dcterms:modified>
</cp:coreProperties>
</file>