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ppeneer, N. (Naomi)" initials="ON(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NL" sz="1800" b="0" strike="noStrike" spc="-1">
                <a:solidFill>
                  <a:srgbClr val="000000"/>
                </a:solidFill>
                <a:latin typeface="Gill Sans MT"/>
              </a:rPr>
              <a:t>Klik om de dia te verplaatsen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Klik om het formaat van de notities te bewerken</a:t>
            </a: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&lt;koptekst&gt;</a:t>
            </a:r>
          </a:p>
        </p:txBody>
      </p:sp>
      <p:sp>
        <p:nvSpPr>
          <p:cNvPr id="91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&lt;datum/tijd&gt;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93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E90D6D34-675A-47EA-8E96-3CC3861FB640}" type="slidenum">
              <a:rPr lang="nl-NL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nl-NL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A44D51F8-0E74-40F9-A75A-103B70FC96BE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</p:txBody>
      </p:sp>
      <p:sp>
        <p:nvSpPr>
          <p:cNvPr id="269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2AAF0A08-5BAF-4737-A621-A8E599AAB6A9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6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B08E9C41-60F0-4AA7-AF4A-E41F102CF453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7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A3943D15-F36E-47A7-8A60-7597ED36E4BC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9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03DCDC03-5D6D-41BF-8A6F-33CD4FF8251C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10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1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CB947E53-F891-4A57-8E32-762C4A18C937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11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In deze les is geen actief cognatenspel verwerkt, dus voordat de zinnen worden vertaald naar de figuurtjes kan de docent een rondje vragen doen over welke woorden broertjes zijn.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nl-NL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9EAB046D-3E9C-4E7A-AD37-5A021CA0C4D1}" type="slidenum">
              <a:rPr lang="nl-NL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12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BEFA9C3-E6A0-452E-8836-433A6ABC7F8E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556B280-E6B1-4559-9F60-114E8F319E8D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231A006-7023-4FC2-AA44-5652B812A9D3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894B9B-6E12-4BBB-BF68-738C1DDC3E76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AC8A3C1-370F-47E2-82D6-932C1F90D616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105859C-E7B3-42C1-A26B-D656E548D37A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719CD9E-B164-4563-8D58-787067FDED0A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F087CD8-3D6C-49A1-80FB-B101C764B7D4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E5A3DEF-C56B-483A-A9FA-2D12BDCAE6FD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45F8486-CDBD-42AA-92F7-98AF4E92142F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607FDB7-575C-46FE-B2CA-8E2933309F7B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2885EE-63E5-4924-97C7-A164FD8E9104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24F2B9D-243A-41DD-AA2A-E79659508FD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519E3C1-B5EB-45BF-827C-56DEFB830085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E9F64F4-BA75-47D0-A1D9-B4D695C1EBAB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4A142F9-BDF0-4D51-AC88-B77C34D3F506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F72D47F-48F4-428F-A5C9-1F2F20934A1C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1F59304-9757-4EDF-A048-B7648395ADBB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A919559-8417-4CFC-B694-BD54650143FD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5DA6EC2-9789-4876-B751-FE14297BC310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50F73B3-AD98-4E39-9CCD-93AC17277A63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1F34F3D-760A-4A82-AABA-D0262AC39C3A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A0AB1DF-D2D8-4886-8AEE-4F4927AB8F36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CAEE6D-D7E3-41BB-9998-C53A3BB29F84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hidden="1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 11" hidden="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Freeform 6"/>
          <p:cNvSpPr/>
          <p:nvPr/>
        </p:nvSpPr>
        <p:spPr>
          <a:xfrm>
            <a:off x="3557160" y="631080"/>
            <a:ext cx="5235120" cy="5229000"/>
          </a:xfrm>
          <a:custGeom>
            <a:avLst/>
            <a:gdLst>
              <a:gd name="textAreaLeft" fmla="*/ 0 w 5235120"/>
              <a:gd name="textAreaRight" fmla="*/ 5235480 w 5235120"/>
              <a:gd name="textAreaTop" fmla="*/ 0 h 5229000"/>
              <a:gd name="textAreaBottom" fmla="*/ 5229360 h 5229000"/>
            </a:gdLst>
            <a:ahLst/>
            <a:cxnLst/>
            <a:rect l="textAreaLeft" t="textAreaTop" r="textAreaRight" b="textAreaBottom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nl-NL" sz="10000" b="0" strike="noStrike" cap="all" spc="797">
                <a:solidFill>
                  <a:srgbClr val="171312"/>
                </a:solidFill>
                <a:latin typeface="Impact"/>
              </a:rPr>
              <a:t>Klik om stijl te bewerken</a:t>
            </a:r>
            <a:endParaRPr lang="en-NL" sz="10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107856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&lt;datum/tijd&gt;</a:t>
            </a:r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418032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9067320" y="6375600"/>
            <a:ext cx="232920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C93CC61-4589-445C-8A56-E7F2D859C672}" type="slidenum">
              <a: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‹nr.›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0" y="0"/>
            <a:ext cx="28296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NL" sz="2000" b="0" strike="noStrike" spc="-1">
                <a:solidFill>
                  <a:srgbClr val="595959"/>
                </a:solidFill>
                <a:latin typeface="Gill Sans MT"/>
              </a:rPr>
              <a:t>Klik om de opmaak van de overzichtstekst te bewerken</a:t>
            </a:r>
          </a:p>
          <a:p>
            <a:pPr marL="864000" lvl="1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NL" sz="1600" b="0" strike="noStrike" spc="-1">
                <a:solidFill>
                  <a:srgbClr val="595959"/>
                </a:solidFill>
                <a:latin typeface="Gill Sans MT"/>
              </a:rPr>
              <a:t>Tweede overzichtsniveau</a:t>
            </a:r>
          </a:p>
          <a:p>
            <a:pPr marL="1296000" lvl="2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NL" sz="1400" b="0" strike="noStrike" spc="-1">
                <a:solidFill>
                  <a:srgbClr val="595959"/>
                </a:solidFill>
                <a:latin typeface="Gill Sans MT"/>
              </a:rPr>
              <a:t>Derde overzichtsniveau</a:t>
            </a:r>
          </a:p>
          <a:p>
            <a:pPr marL="1728000" lvl="3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NL" sz="1400" b="0" strike="noStrike" spc="-1">
                <a:solidFill>
                  <a:srgbClr val="595959"/>
                </a:solidFill>
                <a:latin typeface="Gill Sans MT"/>
              </a:rPr>
              <a:t>Vierde overzichtsniveau</a:t>
            </a:r>
          </a:p>
          <a:p>
            <a:pPr marL="2160000" lvl="4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NL" sz="2000" b="0" strike="noStrike" spc="-1">
                <a:solidFill>
                  <a:srgbClr val="595959"/>
                </a:solidFill>
                <a:latin typeface="Gill Sans MT"/>
              </a:rPr>
              <a:t>Vijfde overzichtsniveau</a:t>
            </a:r>
          </a:p>
          <a:p>
            <a:pPr marL="2592000" lvl="5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NL" sz="2000" b="0" strike="noStrike" spc="-1">
                <a:solidFill>
                  <a:srgbClr val="595959"/>
                </a:solidFill>
                <a:latin typeface="Gill Sans MT"/>
              </a:rPr>
              <a:t>Zesde overzichtsniveau</a:t>
            </a:r>
          </a:p>
          <a:p>
            <a:pPr marL="3024000" lvl="6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NL" sz="2000" b="0" strike="noStrike" spc="-1">
                <a:solidFill>
                  <a:srgbClr val="595959"/>
                </a:solidFill>
                <a:latin typeface="Gill Sans MT"/>
              </a:rPr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6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Rectangle 1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nl-NL" sz="5100" b="0" strike="noStrike" cap="all" spc="199">
                <a:solidFill>
                  <a:srgbClr val="171312"/>
                </a:solidFill>
                <a:latin typeface="Impact"/>
              </a:rPr>
              <a:t>Klik om stijl te bewerken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nl-NL" sz="2000" b="0" strike="noStrike" spc="-1">
                <a:solidFill>
                  <a:srgbClr val="595959"/>
                </a:solidFill>
                <a:latin typeface="Gill Sans MT"/>
              </a:rPr>
              <a:t>Klikken om de tekststijl van het model te bewerken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 marL="685800" lvl="1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lang="nl-NL" sz="1800" b="0" strike="noStrike" spc="-1">
                <a:solidFill>
                  <a:srgbClr val="595959"/>
                </a:solidFill>
                <a:latin typeface="Gill Sans MT"/>
              </a:rPr>
              <a:t>Tweede niveau</a:t>
            </a:r>
            <a:endParaRPr lang="en-NL" sz="1800" b="0" strike="noStrike" spc="-1">
              <a:solidFill>
                <a:srgbClr val="595959"/>
              </a:solidFill>
              <a:latin typeface="Gill Sans MT"/>
            </a:endParaRPr>
          </a:p>
          <a:p>
            <a:pPr marL="1143000" lvl="2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nl-NL" sz="1600" b="0" strike="noStrike" spc="-1">
                <a:solidFill>
                  <a:srgbClr val="595959"/>
                </a:solidFill>
                <a:latin typeface="Gill Sans MT"/>
              </a:rPr>
              <a:t>Derde niveau</a:t>
            </a:r>
            <a:endParaRPr lang="en-NL" sz="1600" b="0" strike="noStrike" spc="-1">
              <a:solidFill>
                <a:srgbClr val="595959"/>
              </a:solidFill>
              <a:latin typeface="Gill Sans MT"/>
            </a:endParaRPr>
          </a:p>
          <a:p>
            <a:pPr marL="1600200" lvl="3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lang="nl-NL" sz="1400" b="0" strike="noStrike" spc="-1">
                <a:solidFill>
                  <a:srgbClr val="595959"/>
                </a:solidFill>
                <a:latin typeface="Gill Sans MT"/>
              </a:rPr>
              <a:t>Vierde niveau</a:t>
            </a:r>
            <a:endParaRPr lang="en-NL" sz="1400" b="0" strike="noStrike" spc="-1">
              <a:solidFill>
                <a:srgbClr val="595959"/>
              </a:solidFill>
              <a:latin typeface="Gill Sans MT"/>
            </a:endParaRPr>
          </a:p>
          <a:p>
            <a:pPr marL="2057400" lvl="4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nl-NL" sz="1400" b="0" strike="noStrike" spc="-1">
                <a:solidFill>
                  <a:srgbClr val="595959"/>
                </a:solidFill>
                <a:latin typeface="Gill Sans MT"/>
              </a:rPr>
              <a:t>Vijfde niveau</a:t>
            </a:r>
            <a:endParaRPr lang="en-NL" sz="14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4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595959"/>
                </a:solidFill>
                <a:latin typeface="Gill Sans MT"/>
              </a:rPr>
              <a:t>&lt;datum/tijd&gt;</a:t>
            </a:r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ftr" idx="5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nl-NL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buNone/>
            </a:pPr>
            <a:r>
              <a:rPr lang="nl-NL" sz="1400" b="0" strike="noStrike" spc="-1">
                <a:solidFill>
                  <a:srgbClr val="000000"/>
                </a:solidFill>
                <a:latin typeface="Calibri"/>
              </a:rPr>
              <a:t>&lt;voettekst&gt;</a:t>
            </a:r>
          </a:p>
        </p:txBody>
      </p:sp>
      <p:sp>
        <p:nvSpPr>
          <p:cNvPr id="51" name="PlaceHolder 5"/>
          <p:cNvSpPr>
            <a:spLocks noGrp="1"/>
          </p:cNvSpPr>
          <p:nvPr>
            <p:ph type="sldNum" idx="6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A795053-BD43-47D3-9646-F42C3A02EF53}" type="slidenum">
              <a:rPr lang="en-US" sz="1200" b="0" strike="noStrike" spc="-1">
                <a:solidFill>
                  <a:srgbClr val="595959"/>
                </a:solidFill>
                <a:latin typeface="Gill Sans MT"/>
              </a:rPr>
              <a:t>‹nr.›</a:t>
            </a:fld>
            <a:endParaRPr lang="nl-NL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nl-NL" sz="10000" b="0" strike="noStrike" cap="all" spc="797">
                <a:solidFill>
                  <a:srgbClr val="171312"/>
                </a:solidFill>
                <a:latin typeface="Impact"/>
              </a:rPr>
              <a:t>CodeTaal</a:t>
            </a:r>
            <a:endParaRPr lang="en-NL" sz="10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2215080" y="5979240"/>
            <a:ext cx="8044920" cy="741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000" b="1" strike="noStrike" cap="all" spc="398">
                <a:solidFill>
                  <a:srgbClr val="171312"/>
                </a:solidFill>
                <a:latin typeface="Gill Sans MT"/>
              </a:rPr>
              <a:t> </a:t>
            </a:r>
            <a:endParaRPr lang="nl-NL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2090160" y="6027120"/>
            <a:ext cx="87627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Gill Sans MT"/>
              </a:rPr>
              <a:t>Hoe vervoeg je een werkwoord in het enkelvoud en meervoud?</a:t>
            </a:r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vaal 18"/>
          <p:cNvSpPr/>
          <p:nvPr/>
        </p:nvSpPr>
        <p:spPr>
          <a:xfrm>
            <a:off x="69120" y="2939400"/>
            <a:ext cx="1396800" cy="1524240"/>
          </a:xfrm>
          <a:prstGeom prst="ellipse">
            <a:avLst/>
          </a:prstGeom>
          <a:solidFill>
            <a:srgbClr val="F7F0DF"/>
          </a:solidFill>
          <a:ln>
            <a:solidFill>
              <a:srgbClr val="F7F0D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5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6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7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8" name="Tekstvak 3"/>
          <p:cNvSpPr/>
          <p:nvPr/>
        </p:nvSpPr>
        <p:spPr>
          <a:xfrm>
            <a:off x="2779560" y="4399200"/>
            <a:ext cx="770328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elephants    pet        the mouse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Tekstvak 6"/>
          <p:cNvSpPr/>
          <p:nvPr/>
        </p:nvSpPr>
        <p:spPr>
          <a:xfrm>
            <a:off x="2732760" y="1505880"/>
            <a:ext cx="781920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olifanten			aaien	  de muis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01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02" name="Rechthoek 45"/>
          <p:cNvSpPr/>
          <p:nvPr/>
        </p:nvSpPr>
        <p:spPr>
          <a:xfrm>
            <a:off x="3800160" y="2499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3" name="Rechthoek 11"/>
          <p:cNvSpPr/>
          <p:nvPr/>
        </p:nvSpPr>
        <p:spPr>
          <a:xfrm>
            <a:off x="3210120" y="25016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04" name="Picture 5" descr="Vorm"/>
          <p:cNvPicPr/>
          <p:nvPr/>
        </p:nvPicPr>
        <p:blipFill>
          <a:blip r:embed="rId3"/>
          <a:stretch/>
        </p:blipFill>
        <p:spPr>
          <a:xfrm>
            <a:off x="6056280" y="24969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05" name="Gelijkbenige driehoek 103"/>
          <p:cNvSpPr/>
          <p:nvPr/>
        </p:nvSpPr>
        <p:spPr>
          <a:xfrm>
            <a:off x="6352560" y="265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06" name="Gelijkbenige driehoek 103"/>
          <p:cNvSpPr/>
          <p:nvPr/>
        </p:nvSpPr>
        <p:spPr>
          <a:xfrm>
            <a:off x="6381360" y="283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07" name="Rechthoek 45"/>
          <p:cNvSpPr/>
          <p:nvPr/>
        </p:nvSpPr>
        <p:spPr>
          <a:xfrm>
            <a:off x="8211960" y="249588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8" name="Rechthoek 11"/>
          <p:cNvSpPr/>
          <p:nvPr/>
        </p:nvSpPr>
        <p:spPr>
          <a:xfrm>
            <a:off x="7622280" y="24984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9" name="Rechthoek 45"/>
          <p:cNvSpPr/>
          <p:nvPr/>
        </p:nvSpPr>
        <p:spPr>
          <a:xfrm>
            <a:off x="38001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0" name="Rechthoek 11"/>
          <p:cNvSpPr/>
          <p:nvPr/>
        </p:nvSpPr>
        <p:spPr>
          <a:xfrm>
            <a:off x="321012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11" name="Picture 5" descr="Vorm"/>
          <p:cNvPicPr/>
          <p:nvPr/>
        </p:nvPicPr>
        <p:blipFill>
          <a:blip r:embed="rId3"/>
          <a:stretch/>
        </p:blipFill>
        <p:spPr>
          <a:xfrm>
            <a:off x="6052320" y="54327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12" name="Ovaal 11"/>
          <p:cNvSpPr/>
          <p:nvPr/>
        </p:nvSpPr>
        <p:spPr>
          <a:xfrm>
            <a:off x="4753800" y="557820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13" name="Ovaal 108"/>
          <p:cNvSpPr/>
          <p:nvPr/>
        </p:nvSpPr>
        <p:spPr>
          <a:xfrm>
            <a:off x="4746240" y="2633400"/>
            <a:ext cx="358200" cy="67644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14" name="Rechthoek 45"/>
          <p:cNvSpPr/>
          <p:nvPr/>
        </p:nvSpPr>
        <p:spPr>
          <a:xfrm>
            <a:off x="82119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5" name="Rechthoek 11"/>
          <p:cNvSpPr/>
          <p:nvPr/>
        </p:nvSpPr>
        <p:spPr>
          <a:xfrm>
            <a:off x="762228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Ovaal 18"/>
          <p:cNvSpPr/>
          <p:nvPr/>
        </p:nvSpPr>
        <p:spPr>
          <a:xfrm>
            <a:off x="69120" y="2939400"/>
            <a:ext cx="1396800" cy="1524240"/>
          </a:xfrm>
          <a:prstGeom prst="ellipse">
            <a:avLst/>
          </a:prstGeom>
          <a:solidFill>
            <a:srgbClr val="F7F0DF"/>
          </a:solidFill>
          <a:ln>
            <a:solidFill>
              <a:srgbClr val="F7F0D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8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9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0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21" name="Tekstvak 3"/>
          <p:cNvSpPr/>
          <p:nvPr/>
        </p:nvSpPr>
        <p:spPr>
          <a:xfrm>
            <a:off x="2779560" y="4399200"/>
            <a:ext cx="770328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dog          drink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s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water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" name="Tekstvak 6"/>
          <p:cNvSpPr/>
          <p:nvPr/>
        </p:nvSpPr>
        <p:spPr>
          <a:xfrm>
            <a:off x="2732760" y="1505880"/>
            <a:ext cx="781920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hond         drink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t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het water 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24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pic>
        <p:nvPicPr>
          <p:cNvPr id="225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26" name="Rechthoek 23"/>
          <p:cNvSpPr/>
          <p:nvPr/>
        </p:nvSpPr>
        <p:spPr>
          <a:xfrm>
            <a:off x="3414960" y="24678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7" name="Rechthoek 24"/>
          <p:cNvSpPr/>
          <p:nvPr/>
        </p:nvSpPr>
        <p:spPr>
          <a:xfrm>
            <a:off x="2959200" y="24678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8" name="Gelijkbenige driehoek 103"/>
          <p:cNvSpPr/>
          <p:nvPr/>
        </p:nvSpPr>
        <p:spPr>
          <a:xfrm>
            <a:off x="5970240" y="26337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29" name="Rechthoek 23"/>
          <p:cNvSpPr/>
          <p:nvPr/>
        </p:nvSpPr>
        <p:spPr>
          <a:xfrm>
            <a:off x="7934760" y="249696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0" name="Rechthoek 24"/>
          <p:cNvSpPr/>
          <p:nvPr/>
        </p:nvSpPr>
        <p:spPr>
          <a:xfrm>
            <a:off x="7479000" y="249696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1" name="Rechthoek 23"/>
          <p:cNvSpPr/>
          <p:nvPr/>
        </p:nvSpPr>
        <p:spPr>
          <a:xfrm>
            <a:off x="34149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2" name="Rechthoek 24"/>
          <p:cNvSpPr/>
          <p:nvPr/>
        </p:nvSpPr>
        <p:spPr>
          <a:xfrm>
            <a:off x="29592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3" name="Rechthoek 23"/>
          <p:cNvSpPr/>
          <p:nvPr/>
        </p:nvSpPr>
        <p:spPr>
          <a:xfrm>
            <a:off x="79347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4" name="Rechthoek 24"/>
          <p:cNvSpPr/>
          <p:nvPr/>
        </p:nvSpPr>
        <p:spPr>
          <a:xfrm>
            <a:off x="74790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35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36" name="Gelijkbenige driehoek 16"/>
          <p:cNvSpPr/>
          <p:nvPr/>
        </p:nvSpPr>
        <p:spPr>
          <a:xfrm>
            <a:off x="5959800" y="565200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Ovaal 18"/>
          <p:cNvSpPr/>
          <p:nvPr/>
        </p:nvSpPr>
        <p:spPr>
          <a:xfrm>
            <a:off x="69120" y="2939400"/>
            <a:ext cx="1396800" cy="1524240"/>
          </a:xfrm>
          <a:prstGeom prst="ellipse">
            <a:avLst/>
          </a:prstGeom>
          <a:solidFill>
            <a:srgbClr val="F7F0DF"/>
          </a:solidFill>
          <a:ln>
            <a:solidFill>
              <a:srgbClr val="F7F0D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9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0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1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42" name="Tekstvak 3"/>
          <p:cNvSpPr/>
          <p:nvPr/>
        </p:nvSpPr>
        <p:spPr>
          <a:xfrm>
            <a:off x="2779560" y="4399200"/>
            <a:ext cx="770328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dogs           drink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water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Tekstvak 6"/>
          <p:cNvSpPr/>
          <p:nvPr/>
        </p:nvSpPr>
        <p:spPr>
          <a:xfrm>
            <a:off x="2732760" y="1505880"/>
            <a:ext cx="781920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</a:t>
            </a:r>
            <a:r>
              <a:rPr lang="nl-NL" sz="3200" b="0" strike="noStrike" spc="-1">
                <a:solidFill>
                  <a:srgbClr val="000000"/>
                </a:solidFill>
                <a:latin typeface="Gill Sans MT"/>
              </a:rPr>
              <a:t>honden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  drinken  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het water 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45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46" name="Rechthoek 45"/>
          <p:cNvSpPr/>
          <p:nvPr/>
        </p:nvSpPr>
        <p:spPr>
          <a:xfrm>
            <a:off x="3800160" y="2499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7" name="Rechthoek 11"/>
          <p:cNvSpPr/>
          <p:nvPr/>
        </p:nvSpPr>
        <p:spPr>
          <a:xfrm>
            <a:off x="3210120" y="25016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48" name="Picture 5" descr="Vorm"/>
          <p:cNvPicPr/>
          <p:nvPr/>
        </p:nvPicPr>
        <p:blipFill>
          <a:blip r:embed="rId3"/>
          <a:stretch/>
        </p:blipFill>
        <p:spPr>
          <a:xfrm>
            <a:off x="6056280" y="24969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49" name="Gelijkbenige driehoek 103"/>
          <p:cNvSpPr/>
          <p:nvPr/>
        </p:nvSpPr>
        <p:spPr>
          <a:xfrm>
            <a:off x="6352560" y="265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50" name="Gelijkbenige driehoek 103"/>
          <p:cNvSpPr/>
          <p:nvPr/>
        </p:nvSpPr>
        <p:spPr>
          <a:xfrm>
            <a:off x="6381360" y="283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51" name="Rechthoek 45"/>
          <p:cNvSpPr/>
          <p:nvPr/>
        </p:nvSpPr>
        <p:spPr>
          <a:xfrm>
            <a:off x="8211960" y="249588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2" name="Rechthoek 11"/>
          <p:cNvSpPr/>
          <p:nvPr/>
        </p:nvSpPr>
        <p:spPr>
          <a:xfrm>
            <a:off x="7622280" y="24984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3" name="Rechthoek 45"/>
          <p:cNvSpPr/>
          <p:nvPr/>
        </p:nvSpPr>
        <p:spPr>
          <a:xfrm>
            <a:off x="38001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4" name="Rechthoek 11"/>
          <p:cNvSpPr/>
          <p:nvPr/>
        </p:nvSpPr>
        <p:spPr>
          <a:xfrm>
            <a:off x="321012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55" name="Picture 5" descr="Vorm"/>
          <p:cNvPicPr/>
          <p:nvPr/>
        </p:nvPicPr>
        <p:blipFill>
          <a:blip r:embed="rId3"/>
          <a:stretch/>
        </p:blipFill>
        <p:spPr>
          <a:xfrm>
            <a:off x="6052320" y="54327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56" name="Ovaal 11"/>
          <p:cNvSpPr/>
          <p:nvPr/>
        </p:nvSpPr>
        <p:spPr>
          <a:xfrm>
            <a:off x="4753800" y="557820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57" name="Ovaal 108"/>
          <p:cNvSpPr/>
          <p:nvPr/>
        </p:nvSpPr>
        <p:spPr>
          <a:xfrm>
            <a:off x="4746240" y="2633400"/>
            <a:ext cx="358200" cy="67644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58" name="Rechthoek 45"/>
          <p:cNvSpPr/>
          <p:nvPr/>
        </p:nvSpPr>
        <p:spPr>
          <a:xfrm>
            <a:off x="82119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9" name="Rechthoek 11"/>
          <p:cNvSpPr/>
          <p:nvPr/>
        </p:nvSpPr>
        <p:spPr>
          <a:xfrm>
            <a:off x="762228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Individueel oefenen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Gebruik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 je tablet of laptop om 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zelf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 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te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 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puzzelen</a:t>
            </a:r>
            <a:r>
              <a:rPr lang="en-GB" sz="2400" b="0" u="sng" strike="noStrike" spc="-1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 in de app:</a:t>
            </a:r>
            <a:endParaRPr lang="en-NL" sz="24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4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400" b="0" strike="noStrike" spc="-1">
                <a:solidFill>
                  <a:srgbClr val="000000"/>
                </a:solidFill>
                <a:latin typeface="Gill Sans MT"/>
                <a:ea typeface="Times New Roman"/>
              </a:rPr>
              <a:t>Ga naar </a:t>
            </a:r>
            <a:r>
              <a:rPr lang="nl-NL" sz="2400" b="0" u="sng" strike="noStrike" spc="-1">
                <a:solidFill>
                  <a:srgbClr val="ADCFC6"/>
                </a:solidFill>
                <a:uFillTx/>
                <a:latin typeface="Calibri"/>
                <a:ea typeface="Times New Roman"/>
                <a:hlinkClick r:id="rId3"/>
              </a:rPr>
              <a:t>www.uu.nl/codetaal</a:t>
            </a:r>
            <a:endParaRPr lang="en-NL" sz="24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400" b="0" strike="noStrike" spc="-1">
                <a:solidFill>
                  <a:srgbClr val="000000"/>
                </a:solidFill>
                <a:latin typeface="Gill Sans MT"/>
                <a:ea typeface="Times New Roman"/>
              </a:rPr>
              <a:t>Klik op “Lessen voor voortgezet onderwijs” en dan op “Verbs 2”</a:t>
            </a:r>
            <a:endParaRPr lang="en-NL" sz="24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Question of the day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441"/>
          </a:bodyPr>
          <a:lstStyle/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800" b="0" strike="noStrike" spc="-1">
                <a:solidFill>
                  <a:srgbClr val="595959"/>
                </a:solidFill>
                <a:latin typeface="Gill Sans MT"/>
              </a:rPr>
              <a:t>Hoe vervoeg je een werkwoord in het enkelvoud en meervoud?</a:t>
            </a: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pos="0" algn="l"/>
              </a:tabLst>
            </a:pPr>
            <a:r>
              <a:rPr lang="nl-NL" sz="2800" b="0" strike="noStrike" spc="-1">
                <a:solidFill>
                  <a:srgbClr val="595959"/>
                </a:solidFill>
                <a:latin typeface="Gill Sans MT"/>
              </a:rPr>
              <a:t>Volgende keer: Lidwoorden</a:t>
            </a:r>
            <a:endParaRPr lang="en-NL" sz="2800" b="0" strike="noStrike" spc="-1">
              <a:solidFill>
                <a:srgbClr val="595959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Herhaling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251720" y="1219320"/>
            <a:ext cx="10177920" cy="4660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Als je meervoud wil maken, zet je er iets achter!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Dit doe je ook in het Engels, maar alleen met het blauwe driehoekje. 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graphicFrame>
        <p:nvGraphicFramePr>
          <p:cNvPr id="99" name="Table 4"/>
          <p:cNvGraphicFramePr/>
          <p:nvPr/>
        </p:nvGraphicFramePr>
        <p:xfrm>
          <a:off x="2031840" y="2872800"/>
          <a:ext cx="8127000" cy="1112400"/>
        </p:xfrm>
        <a:graphic>
          <a:graphicData uri="http://schemas.openxmlformats.org/drawingml/2006/table">
            <a:tbl>
              <a:tblPr/>
              <a:tblGrid>
                <a:gridCol w="270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NL" sz="1800" b="0" strike="noStrike" spc="-1">
                        <a:solidFill>
                          <a:srgbClr val="FFFFFF"/>
                        </a:solidFill>
                        <a:latin typeface="Gill Sans M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Nederlands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Engels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Enkelvoud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Appel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Apple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Meervoud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Appel</a:t>
                      </a:r>
                      <a:r>
                        <a:rPr lang="en-GB" sz="1800" b="0" u="sng" strike="noStrike" spc="-1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en </a:t>
                      </a: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OF Appel</a:t>
                      </a:r>
                      <a:r>
                        <a:rPr lang="en-GB" sz="1800" b="0" u="sng" strike="noStrike" spc="-1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Apple</a:t>
                      </a:r>
                      <a:r>
                        <a:rPr lang="en-GB" sz="1800" b="0" u="sng" strike="noStrike" spc="-1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s</a:t>
                      </a:r>
                      <a:endParaRPr lang="nl-NL" sz="1800" b="0" strike="noStrike" spc="-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0" name="Tekstvak 4"/>
          <p:cNvSpPr/>
          <p:nvPr/>
        </p:nvSpPr>
        <p:spPr>
          <a:xfrm>
            <a:off x="1087200" y="5270760"/>
            <a:ext cx="4302000" cy="1141200"/>
          </a:xfrm>
          <a:prstGeom prst="rect">
            <a:avLst/>
          </a:prstGeom>
          <a:solidFill>
            <a:srgbClr val="00B0F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300" b="0" strike="noStrike" spc="-1">
                <a:solidFill>
                  <a:srgbClr val="000000"/>
                </a:solidFill>
                <a:latin typeface="Gill Sans MT"/>
              </a:rPr>
              <a:t>De appels / The apple</a:t>
            </a:r>
            <a:r>
              <a:rPr lang="nl-NL" sz="3600" b="0" u="sng" strike="noStrike" spc="-1">
                <a:solidFill>
                  <a:srgbClr val="000000"/>
                </a:solidFill>
                <a:uFillTx/>
                <a:latin typeface="Gill Sans MT"/>
              </a:rPr>
              <a:t>s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ijl: rechts 23"/>
          <p:cNvSpPr/>
          <p:nvPr/>
        </p:nvSpPr>
        <p:spPr>
          <a:xfrm>
            <a:off x="5766840" y="4425120"/>
            <a:ext cx="657720" cy="337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2" name="Tekstvak 39"/>
          <p:cNvSpPr/>
          <p:nvPr/>
        </p:nvSpPr>
        <p:spPr>
          <a:xfrm>
            <a:off x="2517840" y="4300200"/>
            <a:ext cx="2842200" cy="592560"/>
          </a:xfrm>
          <a:prstGeom prst="rect">
            <a:avLst/>
          </a:prstGeom>
          <a:solidFill>
            <a:srgbClr val="00B0F0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300" b="0" strike="noStrike" spc="-1">
                <a:solidFill>
                  <a:srgbClr val="000000"/>
                </a:solidFill>
                <a:latin typeface="Gill Sans MT"/>
              </a:rPr>
              <a:t>De appel</a:t>
            </a:r>
            <a:r>
              <a:rPr lang="nl-NL" sz="3300" b="0" u="sng" strike="noStrike" spc="-1">
                <a:solidFill>
                  <a:srgbClr val="000000"/>
                </a:solidFill>
                <a:uFillTx/>
                <a:latin typeface="Gill Sans MT"/>
              </a:rPr>
              <a:t>en</a:t>
            </a:r>
            <a:r>
              <a:rPr lang="nl-NL" sz="3300" b="0" strike="noStrike" spc="-1">
                <a:solidFill>
                  <a:srgbClr val="000000"/>
                </a:solidFill>
                <a:latin typeface="Gill Sans MT"/>
              </a:rPr>
              <a:t>  </a:t>
            </a:r>
            <a:endParaRPr lang="nl-NL" sz="3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ijl: rechts 41"/>
          <p:cNvSpPr/>
          <p:nvPr/>
        </p:nvSpPr>
        <p:spPr>
          <a:xfrm>
            <a:off x="5792400" y="5424840"/>
            <a:ext cx="657720" cy="337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4" name="Rechthoek 45"/>
          <p:cNvSpPr/>
          <p:nvPr/>
        </p:nvSpPr>
        <p:spPr>
          <a:xfrm>
            <a:off x="7472520" y="4254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5" name="Picture 13"/>
          <p:cNvPicPr/>
          <p:nvPr/>
        </p:nvPicPr>
        <p:blipFill>
          <a:blip r:embed="rId2"/>
          <a:stretch/>
        </p:blipFill>
        <p:spPr>
          <a:xfrm>
            <a:off x="6802560" y="4254120"/>
            <a:ext cx="380520" cy="676440"/>
          </a:xfrm>
          <a:prstGeom prst="rect">
            <a:avLst/>
          </a:prstGeom>
          <a:ln w="0">
            <a:noFill/>
          </a:ln>
        </p:spPr>
      </p:pic>
      <p:sp>
        <p:nvSpPr>
          <p:cNvPr id="106" name="Ovaal 108"/>
          <p:cNvSpPr/>
          <p:nvPr/>
        </p:nvSpPr>
        <p:spPr>
          <a:xfrm>
            <a:off x="8431920" y="4417560"/>
            <a:ext cx="358200" cy="67644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07" name="Rechthoek 45"/>
          <p:cNvSpPr/>
          <p:nvPr/>
        </p:nvSpPr>
        <p:spPr>
          <a:xfrm>
            <a:off x="7472520" y="525780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8" name="Picture 17"/>
          <p:cNvPicPr/>
          <p:nvPr/>
        </p:nvPicPr>
        <p:blipFill>
          <a:blip r:embed="rId2"/>
          <a:stretch/>
        </p:blipFill>
        <p:spPr>
          <a:xfrm>
            <a:off x="6802560" y="5257800"/>
            <a:ext cx="380520" cy="676440"/>
          </a:xfrm>
          <a:prstGeom prst="rect">
            <a:avLst/>
          </a:prstGeom>
          <a:ln w="0">
            <a:noFill/>
          </a:ln>
        </p:spPr>
      </p:pic>
      <p:sp>
        <p:nvSpPr>
          <p:cNvPr id="109" name="Ovaal 11"/>
          <p:cNvSpPr/>
          <p:nvPr/>
        </p:nvSpPr>
        <p:spPr>
          <a:xfrm>
            <a:off x="8420400" y="541908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Herhaling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Bij het Nederlands enkelvoud gebruik je stam +t = 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Bij het Engels enkelvoud gebruikt je stam +s =   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pic>
        <p:nvPicPr>
          <p:cNvPr id="112" name="Picture 5" descr="Vorm"/>
          <p:cNvPicPr/>
          <p:nvPr/>
        </p:nvPicPr>
        <p:blipFill>
          <a:blip r:embed="rId2"/>
          <a:stretch/>
        </p:blipFill>
        <p:spPr>
          <a:xfrm>
            <a:off x="7076160" y="33260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13" name="Gelijkbenige driehoek 16"/>
          <p:cNvSpPr/>
          <p:nvPr/>
        </p:nvSpPr>
        <p:spPr>
          <a:xfrm>
            <a:off x="7367040" y="353664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14" name="Picture 5" descr="Vorm"/>
          <p:cNvPicPr/>
          <p:nvPr/>
        </p:nvPicPr>
        <p:blipFill>
          <a:blip r:embed="rId2"/>
          <a:stretch/>
        </p:blipFill>
        <p:spPr>
          <a:xfrm>
            <a:off x="7053840" y="22053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15" name="Gelijkbenige driehoek 103"/>
          <p:cNvSpPr/>
          <p:nvPr/>
        </p:nvSpPr>
        <p:spPr>
          <a:xfrm>
            <a:off x="7367040" y="23745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Belangrijk!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Er is dus een verschil tussen deze vormpjes: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8" name="TextBox 6"/>
          <p:cNvSpPr/>
          <p:nvPr/>
        </p:nvSpPr>
        <p:spPr>
          <a:xfrm>
            <a:off x="2050200" y="4947480"/>
            <a:ext cx="266580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Deze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gebruik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je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voor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meervoudsvormen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+s van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zelfstandig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naamwoorden</a:t>
            </a:r>
            <a:endParaRPr lang="nl-NL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Box 7"/>
          <p:cNvSpPr/>
          <p:nvPr/>
        </p:nvSpPr>
        <p:spPr>
          <a:xfrm>
            <a:off x="6739920" y="4916880"/>
            <a:ext cx="26658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Deze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gebruik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je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voor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stam</a:t>
            </a:r>
            <a:r>
              <a:rPr lang="en-GB" sz="1800" b="0" strike="noStrike" spc="-1" dirty="0">
                <a:solidFill>
                  <a:srgbClr val="000000"/>
                </a:solidFill>
                <a:latin typeface="Gill Sans MT"/>
              </a:rPr>
              <a:t> + s van </a:t>
            </a:r>
            <a:r>
              <a:rPr lang="en-GB" sz="1800" b="0" strike="noStrike" spc="-1" dirty="0" err="1">
                <a:solidFill>
                  <a:srgbClr val="000000"/>
                </a:solidFill>
                <a:latin typeface="Gill Sans MT"/>
              </a:rPr>
              <a:t>werkwoorden</a:t>
            </a:r>
            <a:endParaRPr lang="nl-NL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Ovaal 11"/>
          <p:cNvSpPr/>
          <p:nvPr/>
        </p:nvSpPr>
        <p:spPr>
          <a:xfrm>
            <a:off x="3210840" y="394776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21" name="Gelijkbenige driehoek 16"/>
          <p:cNvSpPr/>
          <p:nvPr/>
        </p:nvSpPr>
        <p:spPr>
          <a:xfrm>
            <a:off x="7761960" y="401616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Herhaling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Bij het Nederlands meervoud gebruik je stam+en =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Bij het Engels meervoud gebruik je alleen de stam = 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pic>
        <p:nvPicPr>
          <p:cNvPr id="124" name="Picture 5" descr="Vorm"/>
          <p:cNvPicPr/>
          <p:nvPr/>
        </p:nvPicPr>
        <p:blipFill>
          <a:blip r:embed="rId2"/>
          <a:stretch/>
        </p:blipFill>
        <p:spPr>
          <a:xfrm>
            <a:off x="8616240" y="21506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25" name="Gelijkbenige driehoek 103"/>
          <p:cNvSpPr/>
          <p:nvPr/>
        </p:nvSpPr>
        <p:spPr>
          <a:xfrm>
            <a:off x="8929080" y="231984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pic>
        <p:nvPicPr>
          <p:cNvPr id="126" name="Picture 5" descr="Vorm"/>
          <p:cNvPicPr/>
          <p:nvPr/>
        </p:nvPicPr>
        <p:blipFill>
          <a:blip r:embed="rId2"/>
          <a:stretch/>
        </p:blipFill>
        <p:spPr>
          <a:xfrm>
            <a:off x="8616240" y="34290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27" name="Gelijkbenige driehoek 103"/>
          <p:cNvSpPr/>
          <p:nvPr/>
        </p:nvSpPr>
        <p:spPr>
          <a:xfrm>
            <a:off x="8954640" y="255132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Herhaling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9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0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1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2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kangaroo   kick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s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ball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kangoeroe schop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t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bal 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5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pic>
        <p:nvPicPr>
          <p:cNvPr id="136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37" name="Rechthoek 23"/>
          <p:cNvSpPr/>
          <p:nvPr/>
        </p:nvSpPr>
        <p:spPr>
          <a:xfrm>
            <a:off x="3414960" y="24678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8" name="Rechthoek 24"/>
          <p:cNvSpPr/>
          <p:nvPr/>
        </p:nvSpPr>
        <p:spPr>
          <a:xfrm>
            <a:off x="2959200" y="24678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9" name="Gelijkbenige driehoek 103"/>
          <p:cNvSpPr/>
          <p:nvPr/>
        </p:nvSpPr>
        <p:spPr>
          <a:xfrm>
            <a:off x="5970240" y="26337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40" name="Rechthoek 23"/>
          <p:cNvSpPr/>
          <p:nvPr/>
        </p:nvSpPr>
        <p:spPr>
          <a:xfrm>
            <a:off x="7934760" y="249696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1" name="Rechthoek 24"/>
          <p:cNvSpPr/>
          <p:nvPr/>
        </p:nvSpPr>
        <p:spPr>
          <a:xfrm>
            <a:off x="7479000" y="249696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2" name="Rechthoek 23"/>
          <p:cNvSpPr/>
          <p:nvPr/>
        </p:nvSpPr>
        <p:spPr>
          <a:xfrm>
            <a:off x="34149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3" name="Rechthoek 24"/>
          <p:cNvSpPr/>
          <p:nvPr/>
        </p:nvSpPr>
        <p:spPr>
          <a:xfrm>
            <a:off x="29592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4" name="Rechthoek 23"/>
          <p:cNvSpPr/>
          <p:nvPr/>
        </p:nvSpPr>
        <p:spPr>
          <a:xfrm>
            <a:off x="79347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5" name="Rechthoek 24"/>
          <p:cNvSpPr/>
          <p:nvPr/>
        </p:nvSpPr>
        <p:spPr>
          <a:xfrm>
            <a:off x="74790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46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47" name="Gelijkbenige driehoek 16"/>
          <p:cNvSpPr/>
          <p:nvPr/>
        </p:nvSpPr>
        <p:spPr>
          <a:xfrm>
            <a:off x="5959800" y="565200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Herhaling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9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0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1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52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kangaroos   kick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ball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</a:t>
            </a:r>
            <a:r>
              <a:rPr lang="nl-NL" sz="3200" b="0" strike="noStrike" spc="-1">
                <a:solidFill>
                  <a:srgbClr val="000000"/>
                </a:solidFill>
                <a:latin typeface="Gill Sans MT"/>
              </a:rPr>
              <a:t>kangoeroes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 schoppen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bal 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55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pic>
        <p:nvPicPr>
          <p:cNvPr id="156" name="Picture 5" descr="Vorm"/>
          <p:cNvPicPr/>
          <p:nvPr/>
        </p:nvPicPr>
        <p:blipFill>
          <a:blip r:embed="rId3"/>
          <a:stretch/>
        </p:blipFill>
        <p:spPr>
          <a:xfrm>
            <a:off x="6056280" y="24969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57" name="Gelijkbenige driehoek 103"/>
          <p:cNvSpPr/>
          <p:nvPr/>
        </p:nvSpPr>
        <p:spPr>
          <a:xfrm>
            <a:off x="6352560" y="265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58" name="Gelijkbenige driehoek 103"/>
          <p:cNvSpPr/>
          <p:nvPr/>
        </p:nvSpPr>
        <p:spPr>
          <a:xfrm>
            <a:off x="6381360" y="283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59" name="Rechthoek 45"/>
          <p:cNvSpPr/>
          <p:nvPr/>
        </p:nvSpPr>
        <p:spPr>
          <a:xfrm>
            <a:off x="8211960" y="249588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0" name="Rechthoek 11"/>
          <p:cNvSpPr/>
          <p:nvPr/>
        </p:nvSpPr>
        <p:spPr>
          <a:xfrm>
            <a:off x="7622280" y="24984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1" name="Rechthoek 45"/>
          <p:cNvSpPr/>
          <p:nvPr/>
        </p:nvSpPr>
        <p:spPr>
          <a:xfrm>
            <a:off x="38001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2" name="Rechthoek 11"/>
          <p:cNvSpPr/>
          <p:nvPr/>
        </p:nvSpPr>
        <p:spPr>
          <a:xfrm>
            <a:off x="321012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63" name="Picture 5" descr="Vorm"/>
          <p:cNvPicPr/>
          <p:nvPr/>
        </p:nvPicPr>
        <p:blipFill>
          <a:blip r:embed="rId3"/>
          <a:stretch/>
        </p:blipFill>
        <p:spPr>
          <a:xfrm>
            <a:off x="6052320" y="54327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64" name="Ovaal 11"/>
          <p:cNvSpPr/>
          <p:nvPr/>
        </p:nvSpPr>
        <p:spPr>
          <a:xfrm>
            <a:off x="4753800" y="557820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65" name="Rechthoek 45"/>
          <p:cNvSpPr/>
          <p:nvPr/>
        </p:nvSpPr>
        <p:spPr>
          <a:xfrm>
            <a:off x="82119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6" name="Rechthoek 11"/>
          <p:cNvSpPr/>
          <p:nvPr/>
        </p:nvSpPr>
        <p:spPr>
          <a:xfrm>
            <a:off x="762228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7" name="Rechthoek 45"/>
          <p:cNvSpPr/>
          <p:nvPr/>
        </p:nvSpPr>
        <p:spPr>
          <a:xfrm>
            <a:off x="3800160" y="249588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8" name="Rechthoek 11"/>
          <p:cNvSpPr/>
          <p:nvPr/>
        </p:nvSpPr>
        <p:spPr>
          <a:xfrm>
            <a:off x="3210120" y="24984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9" name="Ovaal 11"/>
          <p:cNvSpPr/>
          <p:nvPr/>
        </p:nvSpPr>
        <p:spPr>
          <a:xfrm>
            <a:off x="4753800" y="262872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Puzzelen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lang="en-GB" sz="2000" b="0" strike="noStrike" spc="-1">
                <a:solidFill>
                  <a:srgbClr val="595959"/>
                </a:solidFill>
                <a:latin typeface="Gill Sans MT"/>
              </a:rPr>
              <a:t>Dan gaan wij nu weer puzzelen met zinnen om te kijken hoe werkwoorden veranderen in het enkelvoud en meervoud. </a:t>
            </a:r>
            <a:endParaRPr lang="en-NL" sz="2000" b="0" strike="noStrike" spc="-1">
              <a:solidFill>
                <a:srgbClr val="595959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Ovaal 18"/>
          <p:cNvSpPr/>
          <p:nvPr/>
        </p:nvSpPr>
        <p:spPr>
          <a:xfrm>
            <a:off x="69120" y="2939400"/>
            <a:ext cx="1396800" cy="1524240"/>
          </a:xfrm>
          <a:prstGeom prst="ellipse">
            <a:avLst/>
          </a:prstGeom>
          <a:solidFill>
            <a:srgbClr val="F7F0DF"/>
          </a:solidFill>
          <a:ln>
            <a:solidFill>
              <a:srgbClr val="F7F0D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sz="5100" b="0" strike="noStrike" cap="all" spc="199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lang="en-NL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4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5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3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6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77" name="Tekstvak 3"/>
          <p:cNvSpPr/>
          <p:nvPr/>
        </p:nvSpPr>
        <p:spPr>
          <a:xfrm>
            <a:off x="2779560" y="4399200"/>
            <a:ext cx="7703280" cy="1186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elephant    pet</a:t>
            </a:r>
            <a:r>
              <a:rPr lang="nl-NL" sz="3600" b="0" strike="noStrike" spc="-1">
                <a:solidFill>
                  <a:srgbClr val="00B050"/>
                </a:solidFill>
                <a:latin typeface="Gill Sans MT"/>
              </a:rPr>
              <a:t>s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the mouse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olifant         aai</a:t>
            </a:r>
            <a:r>
              <a:rPr lang="nl-NL" sz="3600" b="0" strike="noStrike" spc="-1">
                <a:solidFill>
                  <a:srgbClr val="53AE6E"/>
                </a:solidFill>
                <a:latin typeface="Gill Sans MT"/>
              </a:rPr>
              <a:t>t         </a:t>
            </a:r>
            <a:r>
              <a:rPr lang="nl-NL" sz="3600" b="0" strike="noStrike" spc="-1">
                <a:solidFill>
                  <a:srgbClr val="000000"/>
                </a:solidFill>
                <a:latin typeface="Gill Sans MT"/>
              </a:rPr>
              <a:t>de muis </a:t>
            </a:r>
            <a:endParaRPr lang="nl-NL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80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FFFFFF"/>
              </a:solidFill>
              <a:latin typeface="Gill Sans MT"/>
            </a:endParaRPr>
          </a:p>
        </p:txBody>
      </p:sp>
      <p:pic>
        <p:nvPicPr>
          <p:cNvPr id="181" name="Picture 5" descr="Vorm"/>
          <p:cNvPicPr/>
          <p:nvPr/>
        </p:nvPicPr>
        <p:blipFill>
          <a:blip r:embed="rId3"/>
          <a:stretch/>
        </p:blipFill>
        <p:spPr>
          <a:xfrm>
            <a:off x="5668920" y="24678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82" name="Rechthoek 23"/>
          <p:cNvSpPr/>
          <p:nvPr/>
        </p:nvSpPr>
        <p:spPr>
          <a:xfrm>
            <a:off x="3414960" y="24678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3" name="Rechthoek 24"/>
          <p:cNvSpPr/>
          <p:nvPr/>
        </p:nvSpPr>
        <p:spPr>
          <a:xfrm>
            <a:off x="2959200" y="24678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4" name="Gelijkbenige driehoek 103"/>
          <p:cNvSpPr/>
          <p:nvPr/>
        </p:nvSpPr>
        <p:spPr>
          <a:xfrm>
            <a:off x="5970240" y="26337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nl-NL" sz="1800" b="0" strike="noStrike" spc="-1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85" name="Rechthoek 23"/>
          <p:cNvSpPr/>
          <p:nvPr/>
        </p:nvSpPr>
        <p:spPr>
          <a:xfrm>
            <a:off x="7934760" y="249696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6" name="Rechthoek 24"/>
          <p:cNvSpPr/>
          <p:nvPr/>
        </p:nvSpPr>
        <p:spPr>
          <a:xfrm>
            <a:off x="7479000" y="249696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7" name="Rechthoek 23"/>
          <p:cNvSpPr/>
          <p:nvPr/>
        </p:nvSpPr>
        <p:spPr>
          <a:xfrm>
            <a:off x="34149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8" name="Rechthoek 24"/>
          <p:cNvSpPr/>
          <p:nvPr/>
        </p:nvSpPr>
        <p:spPr>
          <a:xfrm>
            <a:off x="29592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9" name="Rechthoek 23"/>
          <p:cNvSpPr/>
          <p:nvPr/>
        </p:nvSpPr>
        <p:spPr>
          <a:xfrm>
            <a:off x="79347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0" name="Rechthoek 24"/>
          <p:cNvSpPr/>
          <p:nvPr/>
        </p:nvSpPr>
        <p:spPr>
          <a:xfrm>
            <a:off x="74790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91" name="Picture 5" descr="Vorm"/>
          <p:cNvPicPr/>
          <p:nvPr/>
        </p:nvPicPr>
        <p:blipFill>
          <a:blip r:embed="rId3"/>
          <a:stretch/>
        </p:blipFill>
        <p:spPr>
          <a:xfrm>
            <a:off x="5668920" y="54414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92" name="Gelijkbenige driehoek 16"/>
          <p:cNvSpPr/>
          <p:nvPr/>
        </p:nvSpPr>
        <p:spPr>
          <a:xfrm>
            <a:off x="5959800" y="565200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nl-NL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489</Words>
  <Application>Microsoft Office PowerPoint</Application>
  <PresentationFormat>Breedbeeld</PresentationFormat>
  <Paragraphs>77</Paragraphs>
  <Slides>14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14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Symbol</vt:lpstr>
      <vt:lpstr>Wingdings</vt:lpstr>
      <vt:lpstr>Badge</vt:lpstr>
      <vt:lpstr>Badge</vt:lpstr>
      <vt:lpstr>CodeTaal</vt:lpstr>
      <vt:lpstr>Herhaling</vt:lpstr>
      <vt:lpstr>Herhaling</vt:lpstr>
      <vt:lpstr>Belangrijk!</vt:lpstr>
      <vt:lpstr>Herhaling</vt:lpstr>
      <vt:lpstr>Herhaling</vt:lpstr>
      <vt:lpstr>Herhaling</vt:lpstr>
      <vt:lpstr>Puzzelen</vt:lpstr>
      <vt:lpstr>Zinnen maken – Making sentences</vt:lpstr>
      <vt:lpstr>Zinnen maken – Making sentences</vt:lpstr>
      <vt:lpstr>Zinnen maken – Making sentences</vt:lpstr>
      <vt:lpstr>Zinnen maken – Making sentences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CodeTaal</dc:title>
  <dc:subject/>
  <dc:creator>Zoe Optenberg</dc:creator>
  <dc:description/>
  <cp:lastModifiedBy>Naomi Oppeneer</cp:lastModifiedBy>
  <cp:revision>37</cp:revision>
  <dcterms:created xsi:type="dcterms:W3CDTF">2021-11-18T15:10:42Z</dcterms:created>
  <dcterms:modified xsi:type="dcterms:W3CDTF">2023-11-27T07:34:48Z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Breedbeeld</vt:lpwstr>
  </property>
  <property fmtid="{D5CDD505-2E9C-101B-9397-08002B2CF9AE}" pid="4" name="Slides">
    <vt:i4>14</vt:i4>
  </property>
</Properties>
</file>