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5.xml.rels" ContentType="application/vnd.openxmlformats-package.relationships+xml"/>
  <Override PartName="/ppt/notesSlides/_rels/notesSlide1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3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4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NL" sz="1800" spc="-1" strike="noStrike">
                <a:solidFill>
                  <a:srgbClr val="000000"/>
                </a:solidFill>
                <a:latin typeface="Gill Sans MT"/>
              </a:rPr>
              <a:t>Klik om de dia te verplaatsen</a:t>
            </a: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nl-NL" sz="2000" spc="-1" strike="noStrike">
                <a:solidFill>
                  <a:srgbClr val="000000"/>
                </a:solidFill>
                <a:latin typeface="Calibri"/>
              </a:rPr>
              <a:t>Klik om het formaat van de notities te bewerken</a:t>
            </a:r>
            <a:endParaRPr b="0" lang="nl-NL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nl-NL" sz="1400" spc="-1" strike="noStrike">
                <a:solidFill>
                  <a:srgbClr val="000000"/>
                </a:solidFill>
                <a:latin typeface="Calibri"/>
              </a:rPr>
              <a:t>&lt;koptekst&gt;</a:t>
            </a:r>
            <a:endParaRPr b="0" lang="nl-NL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dt" idx="7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nl-NL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r>
              <a:rPr b="0" lang="nl-NL" sz="1400" spc="-1" strike="noStrike">
                <a:solidFill>
                  <a:srgbClr val="000000"/>
                </a:solidFill>
                <a:latin typeface="Calibri"/>
              </a:rPr>
              <a:t>&lt;datum/tijd&gt;</a:t>
            </a:r>
            <a:endParaRPr b="0" lang="nl-NL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ftr" idx="8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nl-NL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r>
              <a:rPr b="0" lang="nl-NL" sz="1400" spc="-1" strike="noStrike">
                <a:solidFill>
                  <a:srgbClr val="000000"/>
                </a:solidFill>
                <a:latin typeface="Calibri"/>
              </a:rPr>
              <a:t>&lt;voettekst&gt;</a:t>
            </a:r>
            <a:endParaRPr b="0" lang="nl-NL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sldNum" idx="9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nl-NL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buNone/>
            </a:pPr>
            <a:fld id="{3485FF24-433A-46B3-8745-999D0EA8C07B}" type="slidenum">
              <a:rPr b="0" lang="nl-NL" sz="1400" spc="-1" strike="noStrike">
                <a:solidFill>
                  <a:srgbClr val="000000"/>
                </a:solidFill>
                <a:latin typeface="Calibri"/>
              </a:rPr>
              <a:t>&lt;nummer&gt;</a:t>
            </a:fld>
            <a:endParaRPr b="0" lang="nl-NL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0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nl-NL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09BC5546-751D-4C14-8F22-3156915ECED1}" type="slidenum">
              <a:rPr b="0" lang="nl-NL" sz="1200" spc="-1" strike="noStrike">
                <a:solidFill>
                  <a:srgbClr val="000000"/>
                </a:solidFill>
                <a:latin typeface="Calibri"/>
                <a:ea typeface="+mn-ea"/>
              </a:rPr>
              <a:t>15</a:t>
            </a:fld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nl-NL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CDD9F1C9-530A-421A-AAEC-5216B99DF902}" type="slidenum">
              <a:rPr b="0" lang="nl-NL" sz="1200" spc="-1" strike="noStrike">
                <a:solidFill>
                  <a:srgbClr val="000000"/>
                </a:solidFill>
                <a:latin typeface="Calibri"/>
                <a:ea typeface="+mn-ea"/>
              </a:rPr>
              <a:t>15</a:t>
            </a:fld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nl-NL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6D230475-8378-4F76-B1A0-64392CA2DE98}" type="slidenum">
              <a:rPr b="0" lang="nl-NL" sz="1200" spc="-1" strike="noStrike">
                <a:solidFill>
                  <a:srgbClr val="000000"/>
                </a:solidFill>
                <a:latin typeface="Calibri"/>
                <a:ea typeface="+mn-ea"/>
              </a:rPr>
              <a:t>&lt;nummer&gt;</a:t>
            </a:fld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-216000">
              <a:lnSpc>
                <a:spcPct val="100000"/>
              </a:lnSpc>
              <a:buNone/>
            </a:pPr>
            <a:r>
              <a:rPr b="0" lang="nl-NL" sz="1200" spc="-1" strike="noStrike">
                <a:solidFill>
                  <a:srgbClr val="000000"/>
                </a:solidFill>
                <a:latin typeface="Calibri"/>
              </a:rPr>
              <a:t>Başlamak = starten in het Turks</a:t>
            </a:r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sldNum" idx="11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nl-NL" sz="12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E31F3EC-E7FE-4BC5-A196-FAAE43965A97}" type="slidenum">
              <a:rPr b="0" lang="nl-NL" sz="1200" spc="-1" strike="noStrike">
                <a:solidFill>
                  <a:srgbClr val="000000"/>
                </a:solidFill>
                <a:latin typeface="Calibri"/>
              </a:rPr>
              <a:t>15</a:t>
            </a:fld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-216000">
              <a:lnSpc>
                <a:spcPct val="100000"/>
              </a:lnSpc>
              <a:buNone/>
            </a:pPr>
            <a:r>
              <a:rPr b="0" lang="nl-NL" sz="2000" spc="-1" strike="noStrike">
                <a:solidFill>
                  <a:srgbClr val="000000"/>
                </a:solidFill>
                <a:latin typeface="Calibri"/>
              </a:rPr>
              <a:t>Shit rule</a:t>
            </a:r>
            <a:endParaRPr b="0" lang="nl-NL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nl-NL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BACF8BC9-CCB0-4934-A3DC-D00A7A1C2226}" type="slidenum">
              <a:rPr b="0" lang="nl-NL" sz="1200" spc="-1" strike="noStrike">
                <a:solidFill>
                  <a:srgbClr val="000000"/>
                </a:solidFill>
                <a:latin typeface="Calibri"/>
                <a:ea typeface="+mn-ea"/>
              </a:rPr>
              <a:t>15</a:t>
            </a:fld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24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nl-NL" sz="1200" spc="-1" strike="noStrike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601E0443-4AA6-4913-B691-87373723667B}" type="slidenum">
              <a:rPr b="0" lang="nl-NL" sz="1200" spc="-1" strike="noStrike">
                <a:solidFill>
                  <a:srgbClr val="000000"/>
                </a:solidFill>
                <a:latin typeface="Calibri"/>
                <a:ea typeface="+mn-ea"/>
              </a:rPr>
              <a:t>15</a:t>
            </a:fld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5A091D3-A2F7-4176-AD22-33DD3FB4230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35EA81-D47D-458D-8E9B-4E64C3ED963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4570BE-E188-4B61-ADB2-A1C2CD12095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469296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813420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125172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469296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813420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B1783E3-1D00-4E95-B7E1-8F4FB2A4BBF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B1D02DD-AB54-429B-B113-B16B1922313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nl-N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27ACCBB-A13B-44AE-A2D5-3E41721E44F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2C70517-18F2-4040-89F9-25E687976ED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07122CB-2DCA-4FC5-9A7D-0E874B18AE6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F8BEF4D-0FC4-4773-8246-73D332CF4E6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251720" y="382320"/>
            <a:ext cx="10177920" cy="691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nl-N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E5CE271-34D3-4520-AD24-F52EFEDC4BE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59D3D83-11E7-480B-9B66-236EEB8556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nl-N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9ECC01-7854-4694-ABAD-2BF2221963A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07451C7-715A-48C1-98DE-C0D3871CA89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89CAF2B-4229-4776-950C-437A5D46795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DC0011A-2378-42CA-B2F7-7E68A3AD773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7F04A67-3613-4CC3-850F-539515B11C9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69296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8134200" y="228600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125172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469296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8134200" y="4162680"/>
            <a:ext cx="327708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8D1C86E-CF99-480A-B5EE-06F430EF6D5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0592157-3513-4F4A-9D5F-30B32F65469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D04F655-1478-4F56-B026-DE91160FF6A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79856C6-FB68-44E4-BA14-B02520A8ABC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251720" y="382320"/>
            <a:ext cx="10177920" cy="691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nl-N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47167A1-C7E6-4E98-A615-45F95F4A498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CD490E5-EABB-4F1C-A181-72A1061D4AA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3593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467040" y="416268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8010415-9579-4156-85F9-B502CF30010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467040" y="2286000"/>
            <a:ext cx="496656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1251720" y="4162680"/>
            <a:ext cx="10177920" cy="1713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110000"/>
              </a:lnSpc>
              <a:spcBef>
                <a:spcPts val="1417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2C1E4A3-5F79-4AE4-8597-DCBF465D1D3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nl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Freeform 6" hidden="1"/>
          <p:cNvSpPr/>
          <p:nvPr/>
        </p:nvSpPr>
        <p:spPr>
          <a:xfrm>
            <a:off x="0" y="0"/>
            <a:ext cx="885600" cy="6857640"/>
          </a:xfrm>
          <a:custGeom>
            <a:avLst/>
            <a:gdLst>
              <a:gd name="textAreaLeft" fmla="*/ 0 w 885600"/>
              <a:gd name="textAreaRight" fmla="*/ 885960 w 885600"/>
              <a:gd name="textAreaTop" fmla="*/ 0 h 6857640"/>
              <a:gd name="textAreaBottom" fmla="*/ 6858000 h 6857640"/>
            </a:gdLst>
            <a:ah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nl-NL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" name="Rectangle 11" hidden="1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Freeform 6"/>
          <p:cNvSpPr/>
          <p:nvPr/>
        </p:nvSpPr>
        <p:spPr>
          <a:xfrm>
            <a:off x="3557160" y="631080"/>
            <a:ext cx="5235120" cy="5229000"/>
          </a:xfrm>
          <a:custGeom>
            <a:avLst/>
            <a:gdLst>
              <a:gd name="textAreaLeft" fmla="*/ 0 w 5235120"/>
              <a:gd name="textAreaRight" fmla="*/ 5235480 w 5235120"/>
              <a:gd name="textAreaTop" fmla="*/ 0 h 5229000"/>
              <a:gd name="textAreaBottom" fmla="*/ 5229360 h 5229000"/>
            </a:gdLst>
            <a:ahLst/>
            <a:rect l="textAreaLeft" t="textAreaTop" r="textAreaRight" b="textAreaBottom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nl-NL" sz="10000" spc="797" strike="noStrike" cap="all">
                <a:solidFill>
                  <a:srgbClr val="171312"/>
                </a:solidFill>
                <a:latin typeface="Impact"/>
              </a:rPr>
              <a:t>Klik om stijl te bewerken</a:t>
            </a:r>
            <a:endParaRPr b="0" lang="en-NL" sz="10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1078560" y="6375600"/>
            <a:ext cx="2329200" cy="348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rPr>
              <a:t>&lt;datum/tijd&gt;</a:t>
            </a:r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4180320" y="6375600"/>
            <a:ext cx="411444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nl-NL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algn="ctr">
              <a:buNone/>
            </a:pPr>
            <a:r>
              <a:rPr b="0" lang="nl-NL" sz="1400" spc="-1" strike="noStrike">
                <a:solidFill>
                  <a:srgbClr val="000000"/>
                </a:solidFill>
                <a:latin typeface="Calibri"/>
              </a:rPr>
              <a:t>&lt;voettekst&gt;</a:t>
            </a:r>
            <a:endParaRPr b="0" lang="nl-NL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9067320" y="6375600"/>
            <a:ext cx="232920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8309E438-5F1E-4A79-8CB7-984779C2B6C7}" type="slidenum">
              <a:rPr b="0" lang="en-US" sz="1200" spc="-1" strike="noStrike">
                <a:solidFill>
                  <a:schemeClr val="accent1">
                    <a:lumMod val="65000"/>
                    <a:lumOff val="35000"/>
                  </a:schemeClr>
                </a:solidFill>
                <a:latin typeface="Gill Sans MT"/>
              </a:rPr>
              <a:t>&lt;nummer&gt;</a:t>
            </a:fld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Rectangle 12"/>
          <p:cNvSpPr/>
          <p:nvPr/>
        </p:nvSpPr>
        <p:spPr>
          <a:xfrm>
            <a:off x="0" y="0"/>
            <a:ext cx="28296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nl-NL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1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L" sz="2000" spc="-1" strike="noStrike">
                <a:solidFill>
                  <a:srgbClr val="595959"/>
                </a:solidFill>
                <a:latin typeface="Gill Sans MT"/>
              </a:rPr>
              <a:t>Klik om de opmaak van de overzichtstekst te bewerken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lvl="1" marL="864000" indent="-32400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NL" sz="1600" spc="-1" strike="noStrike">
                <a:solidFill>
                  <a:srgbClr val="595959"/>
                </a:solidFill>
                <a:latin typeface="Gill Sans MT"/>
              </a:rPr>
              <a:t>Tweede overzichtsniveau</a:t>
            </a:r>
            <a:endParaRPr b="0" lang="en-NL" sz="1600" spc="-1" strike="noStrike">
              <a:solidFill>
                <a:srgbClr val="595959"/>
              </a:solidFill>
              <a:latin typeface="Gill Sans MT"/>
            </a:endParaRPr>
          </a:p>
          <a:p>
            <a:pPr lvl="2" marL="1296000" indent="-288000">
              <a:lnSpc>
                <a:spcPct val="11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L" sz="1400" spc="-1" strike="noStrike">
                <a:solidFill>
                  <a:srgbClr val="595959"/>
                </a:solidFill>
                <a:latin typeface="Gill Sans MT"/>
              </a:rPr>
              <a:t>Derde overzichtsniveau</a:t>
            </a:r>
            <a:endParaRPr b="0" lang="en-NL" sz="1400" spc="-1" strike="noStrike">
              <a:solidFill>
                <a:srgbClr val="595959"/>
              </a:solidFill>
              <a:latin typeface="Gill Sans MT"/>
            </a:endParaRPr>
          </a:p>
          <a:p>
            <a:pPr lvl="3" marL="1728000" indent="-216000">
              <a:lnSpc>
                <a:spcPct val="11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NL" sz="1400" spc="-1" strike="noStrike">
                <a:solidFill>
                  <a:srgbClr val="595959"/>
                </a:solidFill>
                <a:latin typeface="Gill Sans MT"/>
              </a:rPr>
              <a:t>Vierde overzichtsniveau</a:t>
            </a:r>
            <a:endParaRPr b="0" lang="en-NL" sz="1400" spc="-1" strike="noStrike">
              <a:solidFill>
                <a:srgbClr val="595959"/>
              </a:solidFill>
              <a:latin typeface="Gill Sans MT"/>
            </a:endParaRPr>
          </a:p>
          <a:p>
            <a:pPr lvl="4" marL="2160000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L" sz="2000" spc="-1" strike="noStrike">
                <a:solidFill>
                  <a:srgbClr val="595959"/>
                </a:solidFill>
                <a:latin typeface="Gill Sans MT"/>
              </a:rPr>
              <a:t>Vijfde overzichtsniveau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lvl="5" marL="2592000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L" sz="2000" spc="-1" strike="noStrike">
                <a:solidFill>
                  <a:srgbClr val="595959"/>
                </a:solidFill>
                <a:latin typeface="Gill Sans MT"/>
              </a:rPr>
              <a:t>Zesde overzichtsniveau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lvl="6" marL="3024000" indent="-216000">
              <a:lnSpc>
                <a:spcPct val="11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NL" sz="2000" spc="-1" strike="noStrike">
                <a:solidFill>
                  <a:srgbClr val="595959"/>
                </a:solidFill>
                <a:latin typeface="Gill Sans MT"/>
              </a:rPr>
              <a:t>Zevende overzichtsniveau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7f0d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6"/>
          <p:cNvSpPr/>
          <p:nvPr/>
        </p:nvSpPr>
        <p:spPr>
          <a:xfrm>
            <a:off x="0" y="0"/>
            <a:ext cx="885600" cy="6857640"/>
          </a:xfrm>
          <a:custGeom>
            <a:avLst/>
            <a:gdLst>
              <a:gd name="textAreaLeft" fmla="*/ 0 w 885600"/>
              <a:gd name="textAreaRight" fmla="*/ 885960 w 885600"/>
              <a:gd name="textAreaTop" fmla="*/ 0 h 6857640"/>
              <a:gd name="textAreaBottom" fmla="*/ 6858000 h 6857640"/>
            </a:gdLst>
            <a:ahLst/>
            <a:rect l="textAreaLeft" t="textAreaTop" r="textAreaRight" b="textAreaBottom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nl-NL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Rectangle 11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noAutofit/>
          </a:bodyPr>
          <a:p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nl-NL" sz="5100" spc="199" strike="noStrike" cap="all">
                <a:solidFill>
                  <a:srgbClr val="171312"/>
                </a:solidFill>
                <a:latin typeface="Impact"/>
              </a:rPr>
              <a:t>Klik om stijl te bewerken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nl-NL" sz="2000" spc="-1" strike="noStrike">
                <a:solidFill>
                  <a:srgbClr val="595959"/>
                </a:solidFill>
                <a:latin typeface="Gill Sans MT"/>
              </a:rPr>
              <a:t>Klikken om de tekststijl van het model te bewerken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lvl="1" marL="6858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Gill Sans MT"/>
              <a:buChar char="–"/>
            </a:pPr>
            <a:r>
              <a:rPr b="0" lang="nl-NL" sz="1800" spc="-1" strike="noStrike">
                <a:solidFill>
                  <a:srgbClr val="595959"/>
                </a:solidFill>
                <a:latin typeface="Gill Sans MT"/>
              </a:rPr>
              <a:t>Tweede niveau</a:t>
            </a:r>
            <a:endParaRPr b="0" lang="en-NL" sz="1800" spc="-1" strike="noStrike">
              <a:solidFill>
                <a:srgbClr val="595959"/>
              </a:solidFill>
              <a:latin typeface="Gill Sans MT"/>
            </a:endParaRPr>
          </a:p>
          <a:p>
            <a:pPr lvl="2" marL="11430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nl-NL" sz="1600" spc="-1" strike="noStrike">
                <a:solidFill>
                  <a:srgbClr val="595959"/>
                </a:solidFill>
                <a:latin typeface="Gill Sans MT"/>
              </a:rPr>
              <a:t>Derde niveau</a:t>
            </a:r>
            <a:endParaRPr b="0" lang="en-NL" sz="1600" spc="-1" strike="noStrike">
              <a:solidFill>
                <a:srgbClr val="595959"/>
              </a:solidFill>
              <a:latin typeface="Gill Sans MT"/>
            </a:endParaRPr>
          </a:p>
          <a:p>
            <a:pPr lvl="3" marL="16002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Gill Sans MT"/>
              <a:buChar char="–"/>
            </a:pPr>
            <a:r>
              <a:rPr b="0" lang="nl-NL" sz="1400" spc="-1" strike="noStrike">
                <a:solidFill>
                  <a:srgbClr val="595959"/>
                </a:solidFill>
                <a:latin typeface="Gill Sans MT"/>
              </a:rPr>
              <a:t>Vierde niveau</a:t>
            </a:r>
            <a:endParaRPr b="0" lang="en-NL" sz="1400" spc="-1" strike="noStrike">
              <a:solidFill>
                <a:srgbClr val="595959"/>
              </a:solidFill>
              <a:latin typeface="Gill Sans MT"/>
            </a:endParaRPr>
          </a:p>
          <a:p>
            <a:pPr lvl="4" marL="20574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nl-NL" sz="1400" spc="-1" strike="noStrike">
                <a:solidFill>
                  <a:srgbClr val="595959"/>
                </a:solidFill>
                <a:latin typeface="Gill Sans MT"/>
              </a:rPr>
              <a:t>Vijfde niveau</a:t>
            </a:r>
            <a:endParaRPr b="0" lang="en-NL" sz="1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dt" idx="4"/>
          </p:nvPr>
        </p:nvSpPr>
        <p:spPr>
          <a:xfrm>
            <a:off x="1251720" y="6375600"/>
            <a:ext cx="2329200" cy="348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595959"/>
                </a:solidFill>
                <a:latin typeface="Gill Sans MT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595959"/>
                </a:solidFill>
                <a:latin typeface="Gill Sans MT"/>
              </a:rPr>
              <a:t>&lt;datum/tijd&gt;</a:t>
            </a:r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ftr" idx="5"/>
          </p:nvPr>
        </p:nvSpPr>
        <p:spPr>
          <a:xfrm>
            <a:off x="4038480" y="6375600"/>
            <a:ext cx="411444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nl-NL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algn="ctr">
              <a:buNone/>
            </a:pPr>
            <a:r>
              <a:rPr b="0" lang="nl-NL" sz="1400" spc="-1" strike="noStrike">
                <a:solidFill>
                  <a:srgbClr val="000000"/>
                </a:solidFill>
                <a:latin typeface="Calibri"/>
              </a:rPr>
              <a:t>&lt;voettekst&gt;</a:t>
            </a:r>
            <a:endParaRPr b="0" lang="nl-NL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sldNum" idx="6"/>
          </p:nvPr>
        </p:nvSpPr>
        <p:spPr>
          <a:xfrm>
            <a:off x="8610480" y="6375600"/>
            <a:ext cx="2819160" cy="3456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595959"/>
                </a:solidFill>
                <a:latin typeface="Gill Sans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6328D25-84B5-439A-ACB3-0BE715AC5144}" type="slidenum">
              <a:rPr b="0" lang="en-US" sz="1200" spc="-1" strike="noStrike">
                <a:solidFill>
                  <a:srgbClr val="595959"/>
                </a:solidFill>
                <a:latin typeface="Gill Sans MT"/>
              </a:rPr>
              <a:t>&lt;nummer&gt;</a:t>
            </a:fld>
            <a:endParaRPr b="0" lang="nl-NL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s://xerte.uu.nl/play.php?template_id=2063#page1" TargetMode="External"/><Relationship Id="rId2" Type="http://schemas.openxmlformats.org/officeDocument/2006/relationships/hyperlink" Target="https://xerte.uu.nl/play.php?template_id=2063#page1" TargetMode="External"/><Relationship Id="rId3" Type="http://schemas.openxmlformats.org/officeDocument/2006/relationships/hyperlink" Target="https://xerte.uu.nl/play.php?template_id=2063#page1" TargetMode="External"/><Relationship Id="rId4" Type="http://schemas.openxmlformats.org/officeDocument/2006/relationships/hyperlink" Target="https://xerte.uu.nl/play.php?template_id=2063#page1" TargetMode="External"/><Relationship Id="rId5" Type="http://schemas.openxmlformats.org/officeDocument/2006/relationships/hyperlink" Target="https://xerte.uu.nl/play.php?template_id=2063#page1" TargetMode="External"/><Relationship Id="rId6" Type="http://schemas.openxmlformats.org/officeDocument/2006/relationships/hyperlink" Target="https://xerte.uu.nl/play.php?template_id=2063#page1" TargetMode="External"/><Relationship Id="rId7" Type="http://schemas.openxmlformats.org/officeDocument/2006/relationships/hyperlink" Target="https://xerte.uu.nl/play.php?template_id=2063#page1" TargetMode="External"/><Relationship Id="rId8" Type="http://schemas.openxmlformats.org/officeDocument/2006/relationships/hyperlink" Target="https://xerte.uu.nl/play.php?template_id=2063#page1" TargetMode="External"/><Relationship Id="rId9" Type="http://schemas.openxmlformats.org/officeDocument/2006/relationships/hyperlink" Target="http://www.uu.nl/codetaal" TargetMode="External"/><Relationship Id="rId10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2.png"/><Relationship Id="rId5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nl-NL" sz="10000" spc="797" strike="noStrike" cap="all">
                <a:solidFill>
                  <a:srgbClr val="171312"/>
                </a:solidFill>
                <a:latin typeface="Impact"/>
              </a:rPr>
              <a:t>CodeTaal</a:t>
            </a:r>
            <a:endParaRPr b="0" lang="en-NL" sz="10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2215080" y="5979240"/>
            <a:ext cx="8044920" cy="741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10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1" lang="nl-NL" sz="2000" spc="398" strike="noStrike" cap="all">
                <a:solidFill>
                  <a:srgbClr val="171312"/>
                </a:solidFill>
                <a:latin typeface="Gill Sans MT"/>
              </a:rPr>
              <a:t> </a:t>
            </a:r>
            <a:endParaRPr b="0" lang="nl-NL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Box 3"/>
          <p:cNvSpPr/>
          <p:nvPr/>
        </p:nvSpPr>
        <p:spPr>
          <a:xfrm>
            <a:off x="2090160" y="6027120"/>
            <a:ext cx="87627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Gill Sans MT"/>
              </a:rPr>
              <a:t>Hoe vervoeg je een werkwoord in het enkelvoud en meervoud?</a:t>
            </a:r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Regel - Rule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Bij het Nederlands enkelvoud gebruik je stam +t = 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Bij het Engels enkelvoud gebruikt je stam +s =   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pic>
        <p:nvPicPr>
          <p:cNvPr id="182" name="Picture 5" descr="Vorm"/>
          <p:cNvPicPr/>
          <p:nvPr/>
        </p:nvPicPr>
        <p:blipFill>
          <a:blip r:embed="rId1"/>
          <a:stretch/>
        </p:blipFill>
        <p:spPr>
          <a:xfrm>
            <a:off x="7076160" y="332604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83" name="Gelijkbenige driehoek 16"/>
          <p:cNvSpPr/>
          <p:nvPr/>
        </p:nvSpPr>
        <p:spPr>
          <a:xfrm>
            <a:off x="7367040" y="3536640"/>
            <a:ext cx="622440" cy="53964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84" name="Picture 5" descr="Vorm"/>
          <p:cNvPicPr/>
          <p:nvPr/>
        </p:nvPicPr>
        <p:blipFill>
          <a:blip r:embed="rId2"/>
          <a:stretch/>
        </p:blipFill>
        <p:spPr>
          <a:xfrm>
            <a:off x="7053840" y="22053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85" name="Gelijkbenige driehoek 103"/>
          <p:cNvSpPr/>
          <p:nvPr/>
        </p:nvSpPr>
        <p:spPr>
          <a:xfrm>
            <a:off x="7367040" y="237456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8" dur="indefinite" restart="never" nodeType="tmRoot">
          <p:childTnLst>
            <p:seq>
              <p:cTn id="159" dur="indefinite" nodeType="mainSeq"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Regel - Rule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Bij het Nederlands meervoud gebruik je stam+en =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Bij het Engels meervoud gebruik je alleen de stam = 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pic>
        <p:nvPicPr>
          <p:cNvPr id="188" name="Picture 5" descr="Vorm"/>
          <p:cNvPicPr/>
          <p:nvPr/>
        </p:nvPicPr>
        <p:blipFill>
          <a:blip r:embed="rId1"/>
          <a:stretch/>
        </p:blipFill>
        <p:spPr>
          <a:xfrm>
            <a:off x="8616240" y="215064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89" name="Gelijkbenige driehoek 103"/>
          <p:cNvSpPr/>
          <p:nvPr/>
        </p:nvSpPr>
        <p:spPr>
          <a:xfrm>
            <a:off x="8929080" y="231984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pic>
        <p:nvPicPr>
          <p:cNvPr id="190" name="Picture 5" descr="Vorm"/>
          <p:cNvPicPr/>
          <p:nvPr/>
        </p:nvPicPr>
        <p:blipFill>
          <a:blip r:embed="rId2"/>
          <a:stretch/>
        </p:blipFill>
        <p:spPr>
          <a:xfrm>
            <a:off x="8616240" y="34290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91" name="Gelijkbenige driehoek 103"/>
          <p:cNvSpPr/>
          <p:nvPr/>
        </p:nvSpPr>
        <p:spPr>
          <a:xfrm>
            <a:off x="8954640" y="255132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5" dur="indefinite" restart="never" nodeType="tmRoot">
          <p:childTnLst>
            <p:seq>
              <p:cTn id="176" dur="indefinite" nodeType="mainSeq"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Zinnen maken – Making sentences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3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4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95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6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97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98" name="Tekstvak 3"/>
          <p:cNvSpPr/>
          <p:nvPr/>
        </p:nvSpPr>
        <p:spPr>
          <a:xfrm>
            <a:off x="2779560" y="4399200"/>
            <a:ext cx="770328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The elephant   kick</a:t>
            </a:r>
            <a:r>
              <a:rPr b="0" lang="nl-NL" sz="3600" spc="-1" strike="noStrike">
                <a:solidFill>
                  <a:srgbClr val="53ae6e"/>
                </a:solidFill>
                <a:latin typeface="Gill Sans MT"/>
              </a:rPr>
              <a:t>s       </a:t>
            </a: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the ball</a:t>
            </a:r>
            <a:endParaRPr b="0" lang="nl-NL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9" name="Tekstvak 6"/>
          <p:cNvSpPr/>
          <p:nvPr/>
        </p:nvSpPr>
        <p:spPr>
          <a:xfrm>
            <a:off x="2732760" y="1505880"/>
            <a:ext cx="781920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De olifant        schop</a:t>
            </a:r>
            <a:r>
              <a:rPr b="0" lang="nl-NL" sz="3600" spc="-1" strike="noStrike">
                <a:solidFill>
                  <a:srgbClr val="53ae6e"/>
                </a:solidFill>
                <a:latin typeface="Gill Sans MT"/>
              </a:rPr>
              <a:t>t       </a:t>
            </a: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de bal </a:t>
            </a:r>
            <a:endParaRPr b="0" lang="nl-NL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00" name="Picture 5" descr="Vorm"/>
          <p:cNvPicPr/>
          <p:nvPr/>
        </p:nvPicPr>
        <p:blipFill>
          <a:blip r:embed="rId1"/>
          <a:stretch/>
        </p:blipFill>
        <p:spPr>
          <a:xfrm>
            <a:off x="5668920" y="24678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01" name="Rechthoek 23"/>
          <p:cNvSpPr/>
          <p:nvPr/>
        </p:nvSpPr>
        <p:spPr>
          <a:xfrm>
            <a:off x="3414960" y="24678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2" name="Rechthoek 24"/>
          <p:cNvSpPr/>
          <p:nvPr/>
        </p:nvSpPr>
        <p:spPr>
          <a:xfrm>
            <a:off x="2959200" y="24678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3" name="Gelijkbenige driehoek 103"/>
          <p:cNvSpPr/>
          <p:nvPr/>
        </p:nvSpPr>
        <p:spPr>
          <a:xfrm>
            <a:off x="5970240" y="263376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04" name="Rechthoek 23"/>
          <p:cNvSpPr/>
          <p:nvPr/>
        </p:nvSpPr>
        <p:spPr>
          <a:xfrm>
            <a:off x="7934760" y="249696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5" name="Rechthoek 24"/>
          <p:cNvSpPr/>
          <p:nvPr/>
        </p:nvSpPr>
        <p:spPr>
          <a:xfrm>
            <a:off x="7479000" y="249696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6" name="Rechthoek 23"/>
          <p:cNvSpPr/>
          <p:nvPr/>
        </p:nvSpPr>
        <p:spPr>
          <a:xfrm>
            <a:off x="3414960" y="54414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7" name="Rechthoek 24"/>
          <p:cNvSpPr/>
          <p:nvPr/>
        </p:nvSpPr>
        <p:spPr>
          <a:xfrm>
            <a:off x="2959200" y="54414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8" name="Rechthoek 23"/>
          <p:cNvSpPr/>
          <p:nvPr/>
        </p:nvSpPr>
        <p:spPr>
          <a:xfrm>
            <a:off x="7934760" y="5441400"/>
            <a:ext cx="1166040" cy="67644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9" name="Rechthoek 24"/>
          <p:cNvSpPr/>
          <p:nvPr/>
        </p:nvSpPr>
        <p:spPr>
          <a:xfrm>
            <a:off x="7479000" y="5441400"/>
            <a:ext cx="302400" cy="6764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210" name="Picture 5" descr="Vorm"/>
          <p:cNvPicPr/>
          <p:nvPr/>
        </p:nvPicPr>
        <p:blipFill>
          <a:blip r:embed="rId2"/>
          <a:stretch/>
        </p:blipFill>
        <p:spPr>
          <a:xfrm>
            <a:off x="5668920" y="544140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11" name="Gelijkbenige driehoek 16"/>
          <p:cNvSpPr/>
          <p:nvPr/>
        </p:nvSpPr>
        <p:spPr>
          <a:xfrm>
            <a:off x="5959800" y="5652000"/>
            <a:ext cx="622440" cy="53964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2" dur="indefinite" restart="never" nodeType="tmRoot">
          <p:childTnLst>
            <p:seq>
              <p:cTn id="193" dur="indefinite" nodeType="mainSeq">
                <p:childTnLst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Zinnen maken – Making sentences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3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4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15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6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17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218" name="Tekstvak 3"/>
          <p:cNvSpPr/>
          <p:nvPr/>
        </p:nvSpPr>
        <p:spPr>
          <a:xfrm>
            <a:off x="2779560" y="4399200"/>
            <a:ext cx="770328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The elephants    kick</a:t>
            </a:r>
            <a:r>
              <a:rPr b="0" lang="nl-NL" sz="3600" spc="-1" strike="noStrike">
                <a:solidFill>
                  <a:srgbClr val="53ae6e"/>
                </a:solidFill>
                <a:latin typeface="Gill Sans MT"/>
              </a:rPr>
              <a:t>      </a:t>
            </a: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the ball</a:t>
            </a:r>
            <a:endParaRPr b="0" lang="nl-NL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9" name="Tekstvak 6"/>
          <p:cNvSpPr/>
          <p:nvPr/>
        </p:nvSpPr>
        <p:spPr>
          <a:xfrm>
            <a:off x="2732760" y="1505880"/>
            <a:ext cx="781920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De </a:t>
            </a:r>
            <a:r>
              <a:rPr b="0" lang="nl-NL" sz="3200" spc="-1" strike="noStrike">
                <a:solidFill>
                  <a:srgbClr val="000000"/>
                </a:solidFill>
                <a:latin typeface="Gill Sans MT"/>
              </a:rPr>
              <a:t>olifanten     </a:t>
            </a: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 schoppen</a:t>
            </a:r>
            <a:r>
              <a:rPr b="0" lang="nl-NL" sz="3600" spc="-1" strike="noStrike">
                <a:solidFill>
                  <a:srgbClr val="53ae6e"/>
                </a:solidFill>
                <a:latin typeface="Gill Sans MT"/>
              </a:rPr>
              <a:t>  </a:t>
            </a: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de bal </a:t>
            </a:r>
            <a:endParaRPr b="0" lang="nl-NL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Rechthoek 45"/>
          <p:cNvSpPr/>
          <p:nvPr/>
        </p:nvSpPr>
        <p:spPr>
          <a:xfrm>
            <a:off x="3800160" y="249912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1" name="Rechthoek 11"/>
          <p:cNvSpPr/>
          <p:nvPr/>
        </p:nvSpPr>
        <p:spPr>
          <a:xfrm>
            <a:off x="3210120" y="25016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222" name="Picture 5" descr="Vorm"/>
          <p:cNvPicPr/>
          <p:nvPr/>
        </p:nvPicPr>
        <p:blipFill>
          <a:blip r:embed="rId1"/>
          <a:stretch/>
        </p:blipFill>
        <p:spPr>
          <a:xfrm>
            <a:off x="6056280" y="24969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23" name="Gelijkbenige driehoek 103"/>
          <p:cNvSpPr/>
          <p:nvPr/>
        </p:nvSpPr>
        <p:spPr>
          <a:xfrm>
            <a:off x="6352560" y="265428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24" name="Gelijkbenige driehoek 103"/>
          <p:cNvSpPr/>
          <p:nvPr/>
        </p:nvSpPr>
        <p:spPr>
          <a:xfrm>
            <a:off x="6381360" y="283428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25" name="Rechthoek 45"/>
          <p:cNvSpPr/>
          <p:nvPr/>
        </p:nvSpPr>
        <p:spPr>
          <a:xfrm>
            <a:off x="8211960" y="249588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6" name="Rechthoek 11"/>
          <p:cNvSpPr/>
          <p:nvPr/>
        </p:nvSpPr>
        <p:spPr>
          <a:xfrm>
            <a:off x="7622280" y="249840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7" name="Rechthoek 45"/>
          <p:cNvSpPr/>
          <p:nvPr/>
        </p:nvSpPr>
        <p:spPr>
          <a:xfrm>
            <a:off x="3800160" y="544536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28" name="Rechthoek 11"/>
          <p:cNvSpPr/>
          <p:nvPr/>
        </p:nvSpPr>
        <p:spPr>
          <a:xfrm>
            <a:off x="3210120" y="54482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229" name="Picture 5" descr="Vorm"/>
          <p:cNvPicPr/>
          <p:nvPr/>
        </p:nvPicPr>
        <p:blipFill>
          <a:blip r:embed="rId2"/>
          <a:stretch/>
        </p:blipFill>
        <p:spPr>
          <a:xfrm>
            <a:off x="6052320" y="54327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230" name="Ovaal 11"/>
          <p:cNvSpPr/>
          <p:nvPr/>
        </p:nvSpPr>
        <p:spPr>
          <a:xfrm>
            <a:off x="4753800" y="557820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31" name="Ovaal 108"/>
          <p:cNvSpPr/>
          <p:nvPr/>
        </p:nvSpPr>
        <p:spPr>
          <a:xfrm>
            <a:off x="4746240" y="2633400"/>
            <a:ext cx="358200" cy="67644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232" name="Rechthoek 45"/>
          <p:cNvSpPr/>
          <p:nvPr/>
        </p:nvSpPr>
        <p:spPr>
          <a:xfrm>
            <a:off x="8211960" y="544536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3" name="Rechthoek 11"/>
          <p:cNvSpPr/>
          <p:nvPr/>
        </p:nvSpPr>
        <p:spPr>
          <a:xfrm>
            <a:off x="7622280" y="54482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0" dur="indefinite" restart="never" nodeType="tmRoot">
          <p:childTnLst>
            <p:seq>
              <p:cTn id="231" dur="indefinite" nodeType="mainSeq">
                <p:childTnLst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Individueel oefenen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en-GB" sz="2400" spc="-1" strike="noStrike" u="sng">
                <a:solidFill>
                  <a:srgbClr val="000000"/>
                </a:solidFill>
                <a:uFillTx/>
                <a:latin typeface="Gill Sans MT"/>
                <a:ea typeface="Times New Roman"/>
                <a:hlinkClick r:id="rId1"/>
              </a:rPr>
              <a:t>Gebruik</a:t>
            </a:r>
            <a:r>
              <a:rPr b="0" lang="en-GB" sz="2400" spc="-1" strike="noStrike" u="sng">
                <a:solidFill>
                  <a:srgbClr val="000000"/>
                </a:solidFill>
                <a:uFillTx/>
                <a:latin typeface="Gill Sans MT"/>
                <a:ea typeface="Times New Roman"/>
                <a:hlinkClick r:id="rId2"/>
              </a:rPr>
              <a:t> je tablet of laptop om </a:t>
            </a:r>
            <a:r>
              <a:rPr b="0" lang="en-GB" sz="2400" spc="-1" strike="noStrike" u="sng">
                <a:solidFill>
                  <a:srgbClr val="000000"/>
                </a:solidFill>
                <a:uFillTx/>
                <a:latin typeface="Gill Sans MT"/>
                <a:ea typeface="Times New Roman"/>
                <a:hlinkClick r:id="rId3"/>
              </a:rPr>
              <a:t>zelf</a:t>
            </a:r>
            <a:r>
              <a:rPr b="0" lang="en-GB" sz="2400" spc="-1" strike="noStrike" u="sng">
                <a:solidFill>
                  <a:srgbClr val="000000"/>
                </a:solidFill>
                <a:uFillTx/>
                <a:latin typeface="Gill Sans MT"/>
                <a:ea typeface="Times New Roman"/>
                <a:hlinkClick r:id="rId4"/>
              </a:rPr>
              <a:t> </a:t>
            </a:r>
            <a:r>
              <a:rPr b="0" lang="en-GB" sz="2400" spc="-1" strike="noStrike" u="sng">
                <a:solidFill>
                  <a:srgbClr val="000000"/>
                </a:solidFill>
                <a:uFillTx/>
                <a:latin typeface="Gill Sans MT"/>
                <a:ea typeface="Times New Roman"/>
                <a:hlinkClick r:id="rId5"/>
              </a:rPr>
              <a:t>te</a:t>
            </a:r>
            <a:r>
              <a:rPr b="0" lang="en-GB" sz="2400" spc="-1" strike="noStrike" u="sng">
                <a:solidFill>
                  <a:srgbClr val="000000"/>
                </a:solidFill>
                <a:uFillTx/>
                <a:latin typeface="Gill Sans MT"/>
                <a:ea typeface="Times New Roman"/>
                <a:hlinkClick r:id="rId6"/>
              </a:rPr>
              <a:t> </a:t>
            </a:r>
            <a:r>
              <a:rPr b="0" lang="en-GB" sz="2400" spc="-1" strike="noStrike" u="sng">
                <a:solidFill>
                  <a:srgbClr val="000000"/>
                </a:solidFill>
                <a:uFillTx/>
                <a:latin typeface="Gill Sans MT"/>
                <a:ea typeface="Times New Roman"/>
                <a:hlinkClick r:id="rId7"/>
              </a:rPr>
              <a:t>puzzelen</a:t>
            </a:r>
            <a:r>
              <a:rPr b="0" lang="en-GB" sz="2400" spc="-1" strike="noStrike" u="sng">
                <a:solidFill>
                  <a:srgbClr val="000000"/>
                </a:solidFill>
                <a:uFillTx/>
                <a:latin typeface="Gill Sans MT"/>
                <a:ea typeface="Times New Roman"/>
                <a:hlinkClick r:id="rId8"/>
              </a:rPr>
              <a:t> in de app:</a:t>
            </a:r>
            <a:endParaRPr b="0" lang="en-NL" sz="24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4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nl-NL" sz="2400" spc="-1" strike="noStrike">
                <a:solidFill>
                  <a:srgbClr val="000000"/>
                </a:solidFill>
                <a:latin typeface="Gill Sans MT"/>
                <a:ea typeface="Times New Roman"/>
              </a:rPr>
              <a:t>Ga naar </a:t>
            </a:r>
            <a:r>
              <a:rPr b="0" lang="nl-NL" sz="2400" spc="-1" strike="noStrike" u="sng">
                <a:solidFill>
                  <a:srgbClr val="adcfc6"/>
                </a:solidFill>
                <a:uFillTx/>
                <a:latin typeface="Calibri"/>
                <a:ea typeface="Times New Roman"/>
                <a:hlinkClick r:id="rId9"/>
              </a:rPr>
              <a:t>www.uu.nl/codetaal</a:t>
            </a:r>
            <a:endParaRPr b="0" lang="en-NL" sz="24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nl-NL" sz="2400" spc="-1" strike="noStrike">
                <a:solidFill>
                  <a:srgbClr val="000000"/>
                </a:solidFill>
                <a:latin typeface="Gill Sans MT"/>
                <a:ea typeface="Times New Roman"/>
              </a:rPr>
              <a:t>Klik op “Lessen voor voortgezet onderwijs” en dan op “Verbs 1”</a:t>
            </a:r>
            <a:endParaRPr b="0" lang="en-NL" sz="24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Question of the day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4000"/>
          </a:bodyPr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nl-NL" sz="2800" spc="-1" strike="noStrike">
                <a:solidFill>
                  <a:srgbClr val="595959"/>
                </a:solidFill>
                <a:latin typeface="Gill Sans MT"/>
              </a:rPr>
              <a:t>Hoe vervoeg je een werkwoord in het enkelvoud en meervoud?</a:t>
            </a:r>
            <a:endParaRPr b="0" lang="en-NL" sz="28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8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8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8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8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nl-NL" sz="2800" spc="-1" strike="noStrike">
                <a:solidFill>
                  <a:srgbClr val="595959"/>
                </a:solidFill>
                <a:latin typeface="Gill Sans MT"/>
              </a:rPr>
              <a:t>Volgende keer: herhaling </a:t>
            </a:r>
            <a:endParaRPr b="0" lang="en-NL" sz="28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Broertjes spel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8000"/>
          </a:bodyPr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Weet je nog wat broertjes woorden waren?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Kun je zelf broertjes woorden bedenken in de talen die je kent?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Laten we nu met dit nieuwe liedje nog meer broertjes vinden! 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lvl="1" marL="6858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Gill Sans MT"/>
              <a:buChar char="–"/>
            </a:pPr>
            <a:r>
              <a:rPr b="0" lang="en-GB" sz="1800" spc="-1" strike="noStrike">
                <a:solidFill>
                  <a:srgbClr val="595959"/>
                </a:solidFill>
                <a:latin typeface="Gill Sans MT"/>
              </a:rPr>
              <a:t>Kijk naar de videoclip van “Roar – Katy Perry” en doe de opdracht op je hand-out.</a:t>
            </a:r>
            <a:endParaRPr b="0" lang="en-NL" sz="18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  <a:tabLst>
                <a:tab algn="l" pos="0"/>
              </a:tabLst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Welke broertjes heb jij gevonden?  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4000" spc="199" strike="noStrike" cap="all">
                <a:solidFill>
                  <a:srgbClr val="171312"/>
                </a:solidFill>
                <a:latin typeface="Impact"/>
              </a:rPr>
              <a:t>Vorige les – Zelfstandig naamwoorden</a:t>
            </a:r>
            <a:br>
              <a:rPr sz="4000"/>
            </a:br>
            <a:r>
              <a:rPr b="0" lang="en-GB" sz="4000" spc="199" strike="noStrike" cap="all">
                <a:solidFill>
                  <a:srgbClr val="171312"/>
                </a:solidFill>
                <a:latin typeface="Impact"/>
              </a:rPr>
              <a:t>De regel</a:t>
            </a:r>
            <a:endParaRPr b="0" lang="en-NL" sz="4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1251720" y="1435320"/>
            <a:ext cx="10648800" cy="46602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Als je meervoud wil maken van een zelfstandig naamwoord, zet je er iets achter!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Weet je nog wat je erachter kon zetten in het Nederlands, Engels en andere talen die je kent?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Dit doe je ook in het Engels, maar alleen met het lichtroze rondje.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graphicFrame>
        <p:nvGraphicFramePr>
          <p:cNvPr id="101" name="Table 4"/>
          <p:cNvGraphicFramePr/>
          <p:nvPr/>
        </p:nvGraphicFramePr>
        <p:xfrm>
          <a:off x="2031840" y="2872800"/>
          <a:ext cx="8127720" cy="1112400"/>
        </p:xfrm>
        <a:graphic>
          <a:graphicData uri="http://schemas.openxmlformats.org/drawingml/2006/table">
            <a:tbl>
              <a:tblPr/>
              <a:tblGrid>
                <a:gridCol w="2709000"/>
                <a:gridCol w="2709000"/>
                <a:gridCol w="2709000"/>
              </a:tblGrid>
              <a:tr h="370800">
                <a:tc>
                  <a:txBody>
                    <a:bodyPr anchor="t">
                      <a:noAutofit/>
                    </a:bodyPr>
                    <a:p>
                      <a:endParaRPr b="0" lang="en-NL" sz="1800" spc="-1" strike="noStrike">
                        <a:solidFill>
                          <a:srgbClr val="ffffff"/>
                        </a:solidFill>
                        <a:latin typeface="Gill Sans MT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3ae6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GB" sz="1800" spc="-1" strike="noStrike">
                          <a:solidFill>
                            <a:srgbClr val="ffffff"/>
                          </a:solidFill>
                          <a:latin typeface="Gill Sans MT"/>
                        </a:rPr>
                        <a:t>Nederlands</a:t>
                      </a:r>
                      <a:endParaRPr b="0" lang="nl-NL" sz="18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3ae6e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GB" sz="1800" spc="-1" strike="noStrike">
                          <a:solidFill>
                            <a:srgbClr val="ffffff"/>
                          </a:solidFill>
                          <a:latin typeface="Gill Sans MT"/>
                        </a:rPr>
                        <a:t>Engels</a:t>
                      </a:r>
                      <a:endParaRPr b="0" lang="nl-NL" sz="18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53ae6e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Enkelvoud</a:t>
                      </a:r>
                      <a:endParaRPr b="0" lang="nl-NL" sz="18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3d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Appel</a:t>
                      </a:r>
                      <a:endParaRPr b="0" lang="nl-NL" sz="18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3d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Apple</a:t>
                      </a:r>
                      <a:endParaRPr b="0" lang="nl-NL" sz="18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e3d4"/>
                    </a:solidFill>
                  </a:tcPr>
                </a:tc>
              </a:tr>
              <a:tr h="37080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Meervoud</a:t>
                      </a:r>
                      <a:endParaRPr b="0" lang="nl-NL" sz="18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1e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Appel</a:t>
                      </a:r>
                      <a:r>
                        <a:rPr b="0" lang="en-GB" sz="1800" spc="-1" strike="noStrike" u="sng">
                          <a:solidFill>
                            <a:srgbClr val="000000"/>
                          </a:solidFill>
                          <a:uFillTx/>
                          <a:latin typeface="Gill Sans MT"/>
                        </a:rPr>
                        <a:t>en </a:t>
                      </a: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OF Appel</a:t>
                      </a:r>
                      <a:r>
                        <a:rPr b="0" lang="en-GB" sz="1800" spc="-1" strike="noStrike" u="sng">
                          <a:solidFill>
                            <a:srgbClr val="000000"/>
                          </a:solidFill>
                          <a:uFillTx/>
                          <a:latin typeface="Gill Sans MT"/>
                        </a:rPr>
                        <a:t>s</a:t>
                      </a:r>
                      <a:endParaRPr b="0" lang="nl-NL" sz="18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1eb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GB" sz="1800" spc="-1" strike="noStrike">
                          <a:solidFill>
                            <a:srgbClr val="000000"/>
                          </a:solidFill>
                          <a:latin typeface="Gill Sans MT"/>
                        </a:rPr>
                        <a:t>Apple</a:t>
                      </a:r>
                      <a:r>
                        <a:rPr b="0" lang="en-GB" sz="1800" spc="-1" strike="noStrike" u="sng">
                          <a:solidFill>
                            <a:srgbClr val="000000"/>
                          </a:solidFill>
                          <a:uFillTx/>
                          <a:latin typeface="Gill Sans MT"/>
                        </a:rPr>
                        <a:t>s</a:t>
                      </a:r>
                      <a:endParaRPr b="0" lang="nl-NL" sz="1800" spc="-1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f1eb"/>
                    </a:solidFill>
                  </a:tcPr>
                </a:tc>
              </a:tr>
            </a:tbl>
          </a:graphicData>
        </a:graphic>
      </p:graphicFrame>
      <p:sp>
        <p:nvSpPr>
          <p:cNvPr id="102" name="Tekstvak 4"/>
          <p:cNvSpPr/>
          <p:nvPr/>
        </p:nvSpPr>
        <p:spPr>
          <a:xfrm>
            <a:off x="1087200" y="5270760"/>
            <a:ext cx="4302000" cy="1140840"/>
          </a:xfrm>
          <a:prstGeom prst="rect">
            <a:avLst/>
          </a:prstGeom>
          <a:solidFill>
            <a:srgbClr val="00b0f0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300" spc="-1" strike="noStrike">
                <a:solidFill>
                  <a:srgbClr val="000000"/>
                </a:solidFill>
                <a:latin typeface="Gill Sans MT"/>
              </a:rPr>
              <a:t>De appels / The apple</a:t>
            </a:r>
            <a:r>
              <a:rPr b="0" lang="nl-NL" sz="3600" spc="-1" strike="noStrike" u="sng">
                <a:solidFill>
                  <a:srgbClr val="000000"/>
                </a:solidFill>
                <a:uFillTx/>
                <a:latin typeface="Gill Sans MT"/>
              </a:rPr>
              <a:t>s</a:t>
            </a:r>
            <a:endParaRPr b="0" lang="nl-NL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ijl: rechts 23"/>
          <p:cNvSpPr/>
          <p:nvPr/>
        </p:nvSpPr>
        <p:spPr>
          <a:xfrm>
            <a:off x="5766840" y="4425120"/>
            <a:ext cx="657720" cy="3376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90000" bIns="90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4" name="Tekstvak 39"/>
          <p:cNvSpPr/>
          <p:nvPr/>
        </p:nvSpPr>
        <p:spPr>
          <a:xfrm>
            <a:off x="2517840" y="4300200"/>
            <a:ext cx="2842200" cy="592200"/>
          </a:xfrm>
          <a:prstGeom prst="rect">
            <a:avLst/>
          </a:prstGeom>
          <a:solidFill>
            <a:srgbClr val="00b0f0"/>
          </a:solidFill>
          <a:ln w="0"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300" spc="-1" strike="noStrike">
                <a:solidFill>
                  <a:srgbClr val="000000"/>
                </a:solidFill>
                <a:latin typeface="Gill Sans MT"/>
              </a:rPr>
              <a:t>De appel</a:t>
            </a:r>
            <a:r>
              <a:rPr b="0" lang="nl-NL" sz="3300" spc="-1" strike="noStrike" u="sng">
                <a:solidFill>
                  <a:srgbClr val="000000"/>
                </a:solidFill>
                <a:uFillTx/>
                <a:latin typeface="Gill Sans MT"/>
              </a:rPr>
              <a:t>en</a:t>
            </a:r>
            <a:r>
              <a:rPr b="0" lang="nl-NL" sz="3300" spc="-1" strike="noStrike">
                <a:solidFill>
                  <a:srgbClr val="000000"/>
                </a:solidFill>
                <a:latin typeface="Gill Sans MT"/>
              </a:rPr>
              <a:t>  </a:t>
            </a:r>
            <a:endParaRPr b="0" lang="nl-NL" sz="33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ijl: rechts 41"/>
          <p:cNvSpPr/>
          <p:nvPr/>
        </p:nvSpPr>
        <p:spPr>
          <a:xfrm>
            <a:off x="5792400" y="5424840"/>
            <a:ext cx="657720" cy="3376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90000" bIns="90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06" name="Rechthoek 45"/>
          <p:cNvSpPr/>
          <p:nvPr/>
        </p:nvSpPr>
        <p:spPr>
          <a:xfrm>
            <a:off x="7472520" y="425412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07" name="Picture 13" descr=""/>
          <p:cNvPicPr/>
          <p:nvPr/>
        </p:nvPicPr>
        <p:blipFill>
          <a:blip r:embed="rId1"/>
          <a:stretch/>
        </p:blipFill>
        <p:spPr>
          <a:xfrm>
            <a:off x="6802560" y="4254120"/>
            <a:ext cx="380520" cy="676440"/>
          </a:xfrm>
          <a:prstGeom prst="rect">
            <a:avLst/>
          </a:prstGeom>
          <a:ln w="0">
            <a:noFill/>
          </a:ln>
        </p:spPr>
      </p:pic>
      <p:sp>
        <p:nvSpPr>
          <p:cNvPr id="108" name="Ovaal 108"/>
          <p:cNvSpPr/>
          <p:nvPr/>
        </p:nvSpPr>
        <p:spPr>
          <a:xfrm>
            <a:off x="8431920" y="4417560"/>
            <a:ext cx="358200" cy="676440"/>
          </a:xfrm>
          <a:prstGeom prst="ellipse">
            <a:avLst/>
          </a:prstGeom>
          <a:solidFill>
            <a:srgbClr val="e614aa"/>
          </a:solidFill>
          <a:ln>
            <a:solidFill>
              <a:srgbClr val="e614aa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09" name="Rechthoek 45"/>
          <p:cNvSpPr/>
          <p:nvPr/>
        </p:nvSpPr>
        <p:spPr>
          <a:xfrm>
            <a:off x="7472520" y="525780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10" name="Picture 17" descr=""/>
          <p:cNvPicPr/>
          <p:nvPr/>
        </p:nvPicPr>
        <p:blipFill>
          <a:blip r:embed="rId2"/>
          <a:stretch/>
        </p:blipFill>
        <p:spPr>
          <a:xfrm>
            <a:off x="6802560" y="5257800"/>
            <a:ext cx="380520" cy="676440"/>
          </a:xfrm>
          <a:prstGeom prst="rect">
            <a:avLst/>
          </a:prstGeom>
          <a:ln w="0">
            <a:noFill/>
          </a:ln>
        </p:spPr>
      </p:pic>
      <p:sp>
        <p:nvSpPr>
          <p:cNvPr id="111" name="Ovaal 11"/>
          <p:cNvSpPr/>
          <p:nvPr/>
        </p:nvSpPr>
        <p:spPr>
          <a:xfrm>
            <a:off x="8420400" y="541908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Deze les - Werkwoorden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Hoe vervoeg je een werkwoord in het enkelvoud en meervoud in het Nederlands?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Stam (enkelvoud) = 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Stam+en (meervoud) = 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pic>
        <p:nvPicPr>
          <p:cNvPr id="114" name="Picture 5" descr="Vorm"/>
          <p:cNvPicPr/>
          <p:nvPr/>
        </p:nvPicPr>
        <p:blipFill>
          <a:blip r:embed="rId1"/>
          <a:stretch/>
        </p:blipFill>
        <p:spPr>
          <a:xfrm>
            <a:off x="5178600" y="3429000"/>
            <a:ext cx="676440" cy="676440"/>
          </a:xfrm>
          <a:prstGeom prst="rect">
            <a:avLst/>
          </a:prstGeom>
          <a:ln w="0">
            <a:noFill/>
          </a:ln>
        </p:spPr>
      </p:pic>
      <p:pic>
        <p:nvPicPr>
          <p:cNvPr id="115" name="Picture 5" descr="Vorm"/>
          <p:cNvPicPr/>
          <p:nvPr/>
        </p:nvPicPr>
        <p:blipFill>
          <a:blip r:embed="rId2"/>
          <a:stretch/>
        </p:blipFill>
        <p:spPr>
          <a:xfrm>
            <a:off x="5178600" y="465444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16" name="Gelijkbenige driehoek 103"/>
          <p:cNvSpPr/>
          <p:nvPr/>
        </p:nvSpPr>
        <p:spPr>
          <a:xfrm>
            <a:off x="5472000" y="489564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17" name="Gelijkbenige driehoek 103"/>
          <p:cNvSpPr/>
          <p:nvPr/>
        </p:nvSpPr>
        <p:spPr>
          <a:xfrm>
            <a:off x="5472000" y="512172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" dur="indefinite" restart="never" nodeType="tmRoot">
          <p:childTnLst>
            <p:seq>
              <p:cTn id="26" dur="indefinite" nodeType="mainSeq"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nl-NL" sz="5100" spc="199" strike="noStrike" cap="all">
                <a:solidFill>
                  <a:srgbClr val="171312"/>
                </a:solidFill>
                <a:latin typeface="Impact"/>
              </a:rPr>
              <a:t>Spelletjes tijd – Game time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Bedenk voor jezelf in je eigen taal een heel werkwoord en een stam. </a:t>
            </a:r>
            <a:endParaRPr b="0" lang="en-NL" sz="32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Voorbeeld:</a:t>
            </a:r>
            <a:endParaRPr b="0" lang="en-NL" sz="3200" spc="-1" strike="noStrike">
              <a:solidFill>
                <a:srgbClr val="595959"/>
              </a:solidFill>
              <a:latin typeface="Gill Sans MT"/>
            </a:endParaRPr>
          </a:p>
          <a:p>
            <a:pPr lvl="1" marL="6858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Gill Sans MT"/>
              <a:buChar char="–"/>
            </a:pPr>
            <a:r>
              <a:rPr b="1" lang="nl-NL" sz="3200" spc="-1" strike="noStrike">
                <a:solidFill>
                  <a:srgbClr val="595959"/>
                </a:solidFill>
                <a:latin typeface="Gill Sans MT"/>
              </a:rPr>
              <a:t>Hele werkwoord</a:t>
            </a:r>
            <a:r>
              <a:rPr b="1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1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1" lang="nl-NL" sz="3200" spc="-1" strike="noStrike">
                <a:solidFill>
                  <a:srgbClr val="595959"/>
                </a:solidFill>
                <a:latin typeface="Gill Sans MT"/>
              </a:rPr>
              <a:t>stam</a:t>
            </a:r>
            <a:r>
              <a:rPr b="1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1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1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1" lang="nl-NL" sz="3200" spc="-1" strike="noStrike">
                <a:solidFill>
                  <a:srgbClr val="595959"/>
                </a:solidFill>
                <a:latin typeface="Gill Sans MT"/>
              </a:rPr>
              <a:t>meervoud</a:t>
            </a:r>
            <a:endParaRPr b="0" lang="en-NL" sz="3200" spc="-1" strike="noStrike">
              <a:solidFill>
                <a:srgbClr val="595959"/>
              </a:solidFill>
              <a:latin typeface="Gill Sans MT"/>
            </a:endParaRPr>
          </a:p>
          <a:p>
            <a:pPr lvl="1" marL="6858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Gill Sans MT"/>
              <a:buChar char="–"/>
            </a:pP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lopen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loop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lopen</a:t>
            </a:r>
            <a:endParaRPr b="0" lang="en-NL" sz="3200" spc="-1" strike="noStrike">
              <a:solidFill>
                <a:srgbClr val="595959"/>
              </a:solidFill>
              <a:latin typeface="Gill Sans MT"/>
            </a:endParaRPr>
          </a:p>
          <a:p>
            <a:pPr lvl="1" marL="6858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Gill Sans MT"/>
              <a:buChar char="–"/>
            </a:pP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başlamak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nl-NL" sz="3200" spc="-1" strike="noStrike">
                <a:solidFill>
                  <a:srgbClr val="595959"/>
                </a:solidFill>
                <a:latin typeface="Gill Sans MT"/>
              </a:rPr>
              <a:t>başla</a:t>
            </a:r>
            <a:endParaRPr b="0" lang="en-NL" sz="32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0" name="Stroomdiagram: Verbindingslijn 13"/>
          <p:cNvSpPr/>
          <p:nvPr/>
        </p:nvSpPr>
        <p:spPr>
          <a:xfrm>
            <a:off x="7229880" y="4784400"/>
            <a:ext cx="676440" cy="676440"/>
          </a:xfrm>
          <a:prstGeom prst="flowChartConnector">
            <a:avLst/>
          </a:prstGeom>
          <a:solidFill>
            <a:srgbClr val="ff0000"/>
          </a:solidFill>
          <a:ln w="1270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1" name="Stroomdiagram: Verbindingslijn 13"/>
          <p:cNvSpPr/>
          <p:nvPr/>
        </p:nvSpPr>
        <p:spPr>
          <a:xfrm>
            <a:off x="9835920" y="4784400"/>
            <a:ext cx="676440" cy="676440"/>
          </a:xfrm>
          <a:prstGeom prst="flowChartConnector">
            <a:avLst/>
          </a:prstGeom>
          <a:solidFill>
            <a:srgbClr val="ff0000"/>
          </a:solidFill>
          <a:ln w="1270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2" name="Gelijkbenige driehoek 103"/>
          <p:cNvSpPr/>
          <p:nvPr/>
        </p:nvSpPr>
        <p:spPr>
          <a:xfrm>
            <a:off x="10174320" y="492120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23" name="Gelijkbenige driehoek 103"/>
          <p:cNvSpPr/>
          <p:nvPr/>
        </p:nvSpPr>
        <p:spPr>
          <a:xfrm>
            <a:off x="10174320" y="515160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2" dur="indefinite" restart="never" nodeType="tmRoot">
          <p:childTnLst>
            <p:seq>
              <p:cTn id="43" dur="indefinite" nodeType="mainSeq"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nodeType="after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7f0d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1730880" y="379080"/>
            <a:ext cx="8730000" cy="9522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Werkwoorden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1251720" y="1153800"/>
            <a:ext cx="10177920" cy="4725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Hoe geef je aan dat er meerdere iets doen?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      </a:t>
            </a: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	</a:t>
            </a: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	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6" name="Arrow: Down 9"/>
          <p:cNvSpPr/>
          <p:nvPr/>
        </p:nvSpPr>
        <p:spPr>
          <a:xfrm>
            <a:off x="4119480" y="3789720"/>
            <a:ext cx="319320" cy="388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27" name="Arrow: Down 16"/>
          <p:cNvSpPr/>
          <p:nvPr/>
        </p:nvSpPr>
        <p:spPr>
          <a:xfrm>
            <a:off x="7912440" y="3789720"/>
            <a:ext cx="319320" cy="40896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28" name="TextBox 11"/>
          <p:cNvSpPr/>
          <p:nvPr/>
        </p:nvSpPr>
        <p:spPr>
          <a:xfrm>
            <a:off x="3098160" y="4185360"/>
            <a:ext cx="23072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Gill Sans MT"/>
              </a:rPr>
              <a:t>De tijger zit </a:t>
            </a:r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TextBox 12"/>
          <p:cNvSpPr/>
          <p:nvPr/>
        </p:nvSpPr>
        <p:spPr>
          <a:xfrm>
            <a:off x="7107120" y="4197600"/>
            <a:ext cx="20678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GB" sz="1800" spc="-1" strike="noStrike">
                <a:solidFill>
                  <a:srgbClr val="000000"/>
                </a:solidFill>
                <a:latin typeface="Gill Sans MT"/>
              </a:rPr>
              <a:t>De tijgers zitt</a:t>
            </a:r>
            <a:r>
              <a:rPr b="0" lang="en-GB" sz="1800" spc="-1" strike="noStrike" u="sng">
                <a:solidFill>
                  <a:srgbClr val="000000"/>
                </a:solidFill>
                <a:uFillTx/>
                <a:latin typeface="Gill Sans MT"/>
              </a:rPr>
              <a:t>en</a:t>
            </a:r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Arrow: Down 18"/>
          <p:cNvSpPr/>
          <p:nvPr/>
        </p:nvSpPr>
        <p:spPr>
          <a:xfrm>
            <a:off x="4119480" y="4652640"/>
            <a:ext cx="319320" cy="388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31" name="Arrow: Down 19"/>
          <p:cNvSpPr/>
          <p:nvPr/>
        </p:nvSpPr>
        <p:spPr>
          <a:xfrm>
            <a:off x="7924320" y="4650480"/>
            <a:ext cx="319320" cy="40896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32" name="Rechthoek 45"/>
          <p:cNvSpPr/>
          <p:nvPr/>
        </p:nvSpPr>
        <p:spPr>
          <a:xfrm>
            <a:off x="7468920" y="524520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3" name="Rechthoek 45"/>
          <p:cNvSpPr/>
          <p:nvPr/>
        </p:nvSpPr>
        <p:spPr>
          <a:xfrm>
            <a:off x="3688200" y="524520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4" name="Rechthoek 11"/>
          <p:cNvSpPr/>
          <p:nvPr/>
        </p:nvSpPr>
        <p:spPr>
          <a:xfrm>
            <a:off x="3098160" y="524772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5" name="Rechthoek 11"/>
          <p:cNvSpPr/>
          <p:nvPr/>
        </p:nvSpPr>
        <p:spPr>
          <a:xfrm>
            <a:off x="6900840" y="524520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36" name="Picture 2" descr=""/>
          <p:cNvPicPr/>
          <p:nvPr/>
        </p:nvPicPr>
        <p:blipFill>
          <a:blip r:embed="rId1"/>
          <a:stretch/>
        </p:blipFill>
        <p:spPr>
          <a:xfrm>
            <a:off x="2883240" y="1778400"/>
            <a:ext cx="2791800" cy="1865160"/>
          </a:xfrm>
          <a:prstGeom prst="rect">
            <a:avLst/>
          </a:prstGeom>
          <a:ln cap="sq" w="127000">
            <a:solidFill>
              <a:srgbClr val="000000"/>
            </a:solidFill>
            <a:miter/>
          </a:ln>
          <a:effectLst>
            <a:outerShdw algn="tl" blurRad="57240" dir="2700000" dist="50402" rotWithShape="0">
              <a:srgbClr val="000000">
                <a:alpha val="40000"/>
              </a:srgbClr>
            </a:outerShdw>
          </a:effectLst>
        </p:spPr>
      </p:pic>
      <p:pic>
        <p:nvPicPr>
          <p:cNvPr id="137" name="Picture 4" descr=""/>
          <p:cNvPicPr/>
          <p:nvPr/>
        </p:nvPicPr>
        <p:blipFill>
          <a:blip r:embed="rId2"/>
          <a:stretch/>
        </p:blipFill>
        <p:spPr>
          <a:xfrm>
            <a:off x="6511680" y="1738800"/>
            <a:ext cx="3331080" cy="1865160"/>
          </a:xfrm>
          <a:prstGeom prst="rect">
            <a:avLst/>
          </a:prstGeom>
          <a:ln cap="sq" w="127000">
            <a:solidFill>
              <a:srgbClr val="000000"/>
            </a:solidFill>
            <a:miter/>
          </a:ln>
          <a:effectLst>
            <a:outerShdw algn="tl" blurRad="57240" dir="2700000" dist="50402" rotWithShape="0">
              <a:srgbClr val="000000">
                <a:alpha val="40000"/>
              </a:srgbClr>
            </a:outerShdw>
          </a:effectLst>
        </p:spPr>
      </p:pic>
      <p:pic>
        <p:nvPicPr>
          <p:cNvPr id="138" name="Picture 5" descr="Vorm"/>
          <p:cNvPicPr/>
          <p:nvPr/>
        </p:nvPicPr>
        <p:blipFill>
          <a:blip r:embed="rId3"/>
          <a:stretch/>
        </p:blipFill>
        <p:spPr>
          <a:xfrm>
            <a:off x="5015880" y="525204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39" name="TextBox 5"/>
          <p:cNvSpPr/>
          <p:nvPr/>
        </p:nvSpPr>
        <p:spPr>
          <a:xfrm>
            <a:off x="1386000" y="6252120"/>
            <a:ext cx="99093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en-GB" sz="1800" spc="-1" strike="noStrike">
                <a:solidFill>
                  <a:srgbClr val="000000"/>
                </a:solidFill>
                <a:latin typeface="Gill Sans MT"/>
              </a:rPr>
              <a:t>Wat is het verschil tussen alleen het rode rondje en het rode rondje + de blauwe driehoeken? </a:t>
            </a:r>
            <a:endParaRPr b="0" lang="nl-NL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0" name="Picture 5" descr="Vorm"/>
          <p:cNvPicPr/>
          <p:nvPr/>
        </p:nvPicPr>
        <p:blipFill>
          <a:blip r:embed="rId4"/>
          <a:stretch/>
        </p:blipFill>
        <p:spPr>
          <a:xfrm>
            <a:off x="8924040" y="524988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41" name="Gelijkbenige driehoek 103"/>
          <p:cNvSpPr/>
          <p:nvPr/>
        </p:nvSpPr>
        <p:spPr>
          <a:xfrm>
            <a:off x="9226080" y="545724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42" name="Gelijkbenige driehoek 103"/>
          <p:cNvSpPr/>
          <p:nvPr/>
        </p:nvSpPr>
        <p:spPr>
          <a:xfrm>
            <a:off x="9254520" y="563724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43" name="Ovaal 11"/>
          <p:cNvSpPr/>
          <p:nvPr/>
        </p:nvSpPr>
        <p:spPr>
          <a:xfrm>
            <a:off x="8438760" y="540576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9" dur="indefinite" restart="never" nodeType="tmRoot">
          <p:childTnLst>
            <p:seq>
              <p:cTn id="60" dur="indefinite" nodeType="mainSeq">
                <p:childTnLst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6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9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nodeType="with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Puzzelen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1251720" y="2286000"/>
            <a:ext cx="10177920" cy="3593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110000"/>
              </a:lnSpc>
              <a:spcBef>
                <a:spcPts val="700"/>
              </a:spcBef>
              <a:buClr>
                <a:srgbClr val="171312"/>
              </a:buClr>
              <a:buFont typeface="Arial"/>
              <a:buChar char="•"/>
            </a:pPr>
            <a:r>
              <a:rPr b="0" lang="en-GB" sz="2000" spc="-1" strike="noStrike">
                <a:solidFill>
                  <a:srgbClr val="595959"/>
                </a:solidFill>
                <a:latin typeface="Gill Sans MT"/>
              </a:rPr>
              <a:t>Dan gaan wij nu weer puzzelen met zinnen om te kijken hoe werkwoorden veranderen in het enkelvoud en meervoud. </a:t>
            </a:r>
            <a:endParaRPr b="0" lang="en-NL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Zinnen maken – Making sentences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7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8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49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0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51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52" name="Tekstvak 3"/>
          <p:cNvSpPr/>
          <p:nvPr/>
        </p:nvSpPr>
        <p:spPr>
          <a:xfrm>
            <a:off x="2779560" y="4399200"/>
            <a:ext cx="770328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The kangaroo     kick</a:t>
            </a:r>
            <a:r>
              <a:rPr b="0" lang="nl-NL" sz="3600" spc="-1" strike="noStrike">
                <a:solidFill>
                  <a:srgbClr val="53ae6e"/>
                </a:solidFill>
                <a:latin typeface="Gill Sans MT"/>
              </a:rPr>
              <a:t>s</a:t>
            </a:r>
            <a:endParaRPr b="0" lang="nl-NL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Tekstvak 6"/>
          <p:cNvSpPr/>
          <p:nvPr/>
        </p:nvSpPr>
        <p:spPr>
          <a:xfrm>
            <a:off x="2732760" y="1505880"/>
            <a:ext cx="781920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De kangoeroe   schop</a:t>
            </a:r>
            <a:r>
              <a:rPr b="0" lang="nl-NL" sz="3600" spc="-1" strike="noStrike">
                <a:solidFill>
                  <a:srgbClr val="53ae6e"/>
                </a:solidFill>
                <a:latin typeface="Gill Sans MT"/>
              </a:rPr>
              <a:t>t</a:t>
            </a: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 </a:t>
            </a:r>
            <a:endParaRPr b="0" lang="nl-NL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54" name="Picture 5" descr="Vorm"/>
          <p:cNvPicPr/>
          <p:nvPr/>
        </p:nvPicPr>
        <p:blipFill>
          <a:blip r:embed="rId1"/>
          <a:stretch/>
        </p:blipFill>
        <p:spPr>
          <a:xfrm>
            <a:off x="6006240" y="2486160"/>
            <a:ext cx="676440" cy="676440"/>
          </a:xfrm>
          <a:prstGeom prst="rect">
            <a:avLst/>
          </a:prstGeom>
          <a:ln w="0">
            <a:noFill/>
          </a:ln>
        </p:spPr>
      </p:pic>
      <p:pic>
        <p:nvPicPr>
          <p:cNvPr id="155" name="Picture 5" descr="Vorm"/>
          <p:cNvPicPr/>
          <p:nvPr/>
        </p:nvPicPr>
        <p:blipFill>
          <a:blip r:embed="rId2"/>
          <a:stretch/>
        </p:blipFill>
        <p:spPr>
          <a:xfrm>
            <a:off x="6028920" y="543096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56" name="Gelijkbenige driehoek 16"/>
          <p:cNvSpPr/>
          <p:nvPr/>
        </p:nvSpPr>
        <p:spPr>
          <a:xfrm>
            <a:off x="6319800" y="5641560"/>
            <a:ext cx="622440" cy="539640"/>
          </a:xfrm>
          <a:prstGeom prst="triangle">
            <a:avLst>
              <a:gd name="adj" fmla="val 50000"/>
            </a:avLst>
          </a:prstGeom>
          <a:solidFill>
            <a:srgbClr val="00b0f0"/>
          </a:solidFill>
          <a:ln w="1270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7" name="Rechthoek 45"/>
          <p:cNvSpPr/>
          <p:nvPr/>
        </p:nvSpPr>
        <p:spPr>
          <a:xfrm>
            <a:off x="3800160" y="249912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8" name="Rechthoek 11"/>
          <p:cNvSpPr/>
          <p:nvPr/>
        </p:nvSpPr>
        <p:spPr>
          <a:xfrm>
            <a:off x="3210120" y="25016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9" name="Rechthoek 45"/>
          <p:cNvSpPr/>
          <p:nvPr/>
        </p:nvSpPr>
        <p:spPr>
          <a:xfrm>
            <a:off x="3815640" y="538992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0" name="Rechthoek 11"/>
          <p:cNvSpPr/>
          <p:nvPr/>
        </p:nvSpPr>
        <p:spPr>
          <a:xfrm>
            <a:off x="3187440" y="53924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1" name="Gelijkbenige driehoek 103"/>
          <p:cNvSpPr/>
          <p:nvPr/>
        </p:nvSpPr>
        <p:spPr>
          <a:xfrm>
            <a:off x="6319440" y="265572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2" dur="indefinite" restart="never" nodeType="tmRoot">
          <p:childTnLst>
            <p:seq>
              <p:cTn id="103" dur="indefinite" nodeType="mainSeq">
                <p:childTnLst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1147320" y="421560"/>
            <a:ext cx="10713600" cy="149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>
              <a:lnSpc>
                <a:spcPct val="90000"/>
              </a:lnSpc>
              <a:buNone/>
            </a:pPr>
            <a:r>
              <a:rPr b="0" lang="en-GB" sz="5100" spc="199" strike="noStrike" cap="all">
                <a:solidFill>
                  <a:srgbClr val="171312"/>
                </a:solidFill>
                <a:latin typeface="Impact"/>
              </a:rPr>
              <a:t>Zinnen maken – Making sentences</a:t>
            </a:r>
            <a:endParaRPr b="0" lang="en-NL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3" name="Tekstvak 4"/>
          <p:cNvSpPr/>
          <p:nvPr/>
        </p:nvSpPr>
        <p:spPr>
          <a:xfrm>
            <a:off x="5019840" y="1532160"/>
            <a:ext cx="31064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4" name="Rechthoek 5"/>
          <p:cNvSpPr/>
          <p:nvPr/>
        </p:nvSpPr>
        <p:spPr>
          <a:xfrm>
            <a:off x="2721600" y="2305080"/>
            <a:ext cx="7841880" cy="101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65" name="Tekstvak 10"/>
          <p:cNvSpPr/>
          <p:nvPr/>
        </p:nvSpPr>
        <p:spPr>
          <a:xfrm>
            <a:off x="5108040" y="4431960"/>
            <a:ext cx="2930040" cy="64584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36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6" name="Pijl: omlaag 11"/>
          <p:cNvSpPr/>
          <p:nvPr/>
        </p:nvSpPr>
        <p:spPr>
          <a:xfrm>
            <a:off x="5970240" y="3613680"/>
            <a:ext cx="321840" cy="53964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53ae6e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67" name="Rechthoek 12"/>
          <p:cNvSpPr/>
          <p:nvPr/>
        </p:nvSpPr>
        <p:spPr>
          <a:xfrm>
            <a:off x="2732760" y="5276880"/>
            <a:ext cx="7749720" cy="97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ffffff"/>
              </a:solidFill>
              <a:latin typeface="Gill Sans MT"/>
            </a:endParaRPr>
          </a:p>
        </p:txBody>
      </p:sp>
      <p:sp>
        <p:nvSpPr>
          <p:cNvPr id="168" name="Tekstvak 3"/>
          <p:cNvSpPr/>
          <p:nvPr/>
        </p:nvSpPr>
        <p:spPr>
          <a:xfrm>
            <a:off x="2779560" y="4399200"/>
            <a:ext cx="770328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The kangaroos</a:t>
            </a: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	</a:t>
            </a: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kick</a:t>
            </a:r>
            <a:endParaRPr b="0" lang="nl-NL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Tekstvak 6"/>
          <p:cNvSpPr/>
          <p:nvPr/>
        </p:nvSpPr>
        <p:spPr>
          <a:xfrm>
            <a:off x="2732760" y="1505880"/>
            <a:ext cx="7819200" cy="63828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3600" spc="-1" strike="noStrike">
                <a:solidFill>
                  <a:srgbClr val="000000"/>
                </a:solidFill>
                <a:latin typeface="Gill Sans MT"/>
              </a:rPr>
              <a:t>De kangoeroes  schoppen </a:t>
            </a:r>
            <a:endParaRPr b="0" lang="nl-NL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Rechthoek 45"/>
          <p:cNvSpPr/>
          <p:nvPr/>
        </p:nvSpPr>
        <p:spPr>
          <a:xfrm>
            <a:off x="3800160" y="249912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1" name="Rechthoek 11"/>
          <p:cNvSpPr/>
          <p:nvPr/>
        </p:nvSpPr>
        <p:spPr>
          <a:xfrm>
            <a:off x="3210120" y="25016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2" name="Rechthoek 45"/>
          <p:cNvSpPr/>
          <p:nvPr/>
        </p:nvSpPr>
        <p:spPr>
          <a:xfrm>
            <a:off x="3800160" y="5445360"/>
            <a:ext cx="1127520" cy="677880"/>
          </a:xfrm>
          <a:prstGeom prst="rect">
            <a:avLst/>
          </a:prstGeom>
          <a:solidFill>
            <a:srgbClr val="385623"/>
          </a:solidFill>
          <a:ln w="12700">
            <a:solidFill>
              <a:srgbClr val="3856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nl-NL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3" name="Rechthoek 11"/>
          <p:cNvSpPr/>
          <p:nvPr/>
        </p:nvSpPr>
        <p:spPr>
          <a:xfrm>
            <a:off x="3210120" y="5448240"/>
            <a:ext cx="367920" cy="672840"/>
          </a:xfrm>
          <a:prstGeom prst="rect">
            <a:avLst/>
          </a:prstGeom>
          <a:solidFill>
            <a:srgbClr val="a5a5a5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endParaRPr b="0" lang="en-NL" sz="1800" spc="-1" strike="noStrike">
              <a:solidFill>
                <a:srgbClr val="000000"/>
              </a:solidFill>
              <a:latin typeface="Gill Sans MT"/>
            </a:endParaRPr>
          </a:p>
        </p:txBody>
      </p:sp>
      <p:pic>
        <p:nvPicPr>
          <p:cNvPr id="174" name="Picture 5" descr="Vorm"/>
          <p:cNvPicPr/>
          <p:nvPr/>
        </p:nvPicPr>
        <p:blipFill>
          <a:blip r:embed="rId1"/>
          <a:stretch/>
        </p:blipFill>
        <p:spPr>
          <a:xfrm>
            <a:off x="6234840" y="5446080"/>
            <a:ext cx="676440" cy="676440"/>
          </a:xfrm>
          <a:prstGeom prst="rect">
            <a:avLst/>
          </a:prstGeom>
          <a:ln w="0">
            <a:noFill/>
          </a:ln>
        </p:spPr>
      </p:pic>
      <p:pic>
        <p:nvPicPr>
          <p:cNvPr id="175" name="Picture 5" descr="Vorm"/>
          <p:cNvPicPr/>
          <p:nvPr/>
        </p:nvPicPr>
        <p:blipFill>
          <a:blip r:embed="rId2"/>
          <a:stretch/>
        </p:blipFill>
        <p:spPr>
          <a:xfrm>
            <a:off x="6165720" y="2499840"/>
            <a:ext cx="676440" cy="676440"/>
          </a:xfrm>
          <a:prstGeom prst="rect">
            <a:avLst/>
          </a:prstGeom>
          <a:ln w="0">
            <a:noFill/>
          </a:ln>
        </p:spPr>
      </p:pic>
      <p:sp>
        <p:nvSpPr>
          <p:cNvPr id="176" name="Ovaal 11"/>
          <p:cNvSpPr/>
          <p:nvPr/>
        </p:nvSpPr>
        <p:spPr>
          <a:xfrm>
            <a:off x="4776480" y="265356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77" name="Ovaal 11"/>
          <p:cNvSpPr/>
          <p:nvPr/>
        </p:nvSpPr>
        <p:spPr>
          <a:xfrm>
            <a:off x="4753800" y="5578200"/>
            <a:ext cx="344160" cy="676440"/>
          </a:xfrm>
          <a:prstGeom prst="ellipse">
            <a:avLst/>
          </a:prstGeom>
          <a:solidFill>
            <a:srgbClr val="f375cf"/>
          </a:solidFill>
          <a:ln>
            <a:solidFill>
              <a:srgbClr val="f375c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78" name="Gelijkbenige driehoek 103"/>
          <p:cNvSpPr/>
          <p:nvPr/>
        </p:nvSpPr>
        <p:spPr>
          <a:xfrm>
            <a:off x="6462000" y="265716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  <p:sp>
        <p:nvSpPr>
          <p:cNvPr id="179" name="Gelijkbenige driehoek 103"/>
          <p:cNvSpPr/>
          <p:nvPr/>
        </p:nvSpPr>
        <p:spPr>
          <a:xfrm>
            <a:off x="6490800" y="2837520"/>
            <a:ext cx="623520" cy="539640"/>
          </a:xfrm>
          <a:prstGeom prst="triangle">
            <a:avLst>
              <a:gd name="adj" fmla="val 50000"/>
            </a:avLst>
          </a:prstGeom>
          <a:solidFill>
            <a:srgbClr val="002060"/>
          </a:solidFill>
          <a:ln>
            <a:solidFill>
              <a:srgbClr val="3d805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</a:pPr>
            <a:endParaRPr b="0" lang="nl-NL" sz="1800" spc="-1" strike="noStrike">
              <a:solidFill>
                <a:schemeClr val="lt1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8" dur="indefinite" restart="never" nodeType="tmRoot">
          <p:childTnLst>
            <p:seq>
              <p:cTn id="129" dur="indefinite" nodeType="mainSeq">
                <p:childTnLst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Badge">
  <a:themeElements>
    <a:clrScheme name="Badge">
      <a:dk1>
        <a:srgbClr val="000000"/>
      </a:dk1>
      <a:lt1>
        <a:srgbClr val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Application>Collabora_Office/22.05.11.1$Linux_X86_64 LibreOffice_project/20d7735c21eeee208536f98c641ca6ba8da95606</Application>
  <AppVersion>15.0000</AppVersion>
  <Words>458</Words>
  <Paragraphs>97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2021-11-18T15:10:42Z</dcterms:created>
  <dc:creator>Zoe Optenberg</dc:creator>
  <dc:description/>
  <dc:language>nl-NL</dc:language>
  <cp:lastModifiedBy/>
  <dcterms:modified xsi:type="dcterms:W3CDTF">2023-04-24T15:44:59Z</dcterms:modified>
  <cp:revision>40</cp:revision>
  <dc:subject/>
  <dc:title>CodeTaal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6</vt:i4>
  </property>
  <property fmtid="{D5CDD505-2E9C-101B-9397-08002B2CF9AE}" pid="3" name="PresentationFormat">
    <vt:lpwstr>Breedbeeld</vt:lpwstr>
  </property>
  <property fmtid="{D5CDD505-2E9C-101B-9397-08002B2CF9AE}" pid="4" name="Slides">
    <vt:i4>15</vt:i4>
  </property>
</Properties>
</file>