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99" r:id="rId2"/>
    <p:sldId id="300" r:id="rId3"/>
    <p:sldId id="301" r:id="rId4"/>
    <p:sldId id="302" r:id="rId5"/>
    <p:sldId id="290" r:id="rId6"/>
    <p:sldId id="289" r:id="rId7"/>
    <p:sldId id="298" r:id="rId8"/>
    <p:sldId id="294" r:id="rId9"/>
    <p:sldId id="293" r:id="rId10"/>
    <p:sldId id="295" r:id="rId11"/>
    <p:sldId id="296" r:id="rId12"/>
    <p:sldId id="284" r:id="rId13"/>
    <p:sldId id="303" r:id="rId14"/>
    <p:sldId id="285" r:id="rId15"/>
    <p:sldId id="286" r:id="rId16"/>
    <p:sldId id="287" r:id="rId17"/>
    <p:sldId id="297" r:id="rId18"/>
    <p:sldId id="283" r:id="rId19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488C8D4-11D3-2E20-0758-33DE1135C8AE}" name="Maaike Smit" initials="MS" userId="054f6f885da75da0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31" autoAdjust="0"/>
    <p:restoredTop sz="71298" autoAdjust="0"/>
  </p:normalViewPr>
  <p:slideViewPr>
    <p:cSldViewPr snapToGrid="0">
      <p:cViewPr varScale="1">
        <p:scale>
          <a:sx n="58" d="100"/>
          <a:sy n="58" d="100"/>
        </p:scale>
        <p:origin x="174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A98CD3-3DC1-41B4-B904-B9E85BA23861}" type="datetimeFigureOut">
              <a:rPr lang="en-NL" smtClean="0"/>
              <a:t>12/13/2022</a:t>
            </a:fld>
            <a:endParaRPr lang="en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CBC68-0CC8-4C92-A641-4B9053F008E7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15078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DF4D96-8C88-4122-BB52-F0654A600AED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3338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Docent </a:t>
            </a:r>
            <a:r>
              <a:rPr lang="en-GB" dirty="0" err="1"/>
              <a:t>loopt</a:t>
            </a:r>
            <a:r>
              <a:rPr lang="en-GB" dirty="0"/>
              <a:t> </a:t>
            </a:r>
            <a:r>
              <a:rPr lang="en-GB" dirty="0" err="1"/>
              <a:t>rond</a:t>
            </a:r>
            <a:r>
              <a:rPr lang="en-GB" dirty="0"/>
              <a:t> om </a:t>
            </a:r>
            <a:r>
              <a:rPr lang="en-GB" dirty="0" err="1"/>
              <a:t>ervoor</a:t>
            </a:r>
            <a:r>
              <a:rPr lang="en-GB" dirty="0"/>
              <a:t> te </a:t>
            </a:r>
            <a:r>
              <a:rPr lang="en-GB" dirty="0" err="1"/>
              <a:t>zorgen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alle leerlingen op het </a:t>
            </a:r>
            <a:r>
              <a:rPr lang="en-GB" dirty="0" err="1"/>
              <a:t>gewenste</a:t>
            </a:r>
            <a:r>
              <a:rPr lang="en-GB" dirty="0"/>
              <a:t> </a:t>
            </a:r>
            <a:r>
              <a:rPr lang="en-GB" dirty="0" err="1"/>
              <a:t>antwoord</a:t>
            </a:r>
            <a:r>
              <a:rPr lang="en-GB" dirty="0"/>
              <a:t> </a:t>
            </a:r>
            <a:r>
              <a:rPr lang="en-GB" dirty="0" err="1"/>
              <a:t>komen</a:t>
            </a:r>
            <a:r>
              <a:rPr lang="en-GB" dirty="0"/>
              <a:t>. Het </a:t>
            </a:r>
            <a:r>
              <a:rPr lang="en-GB" dirty="0" err="1"/>
              <a:t>gewenste</a:t>
            </a:r>
            <a:r>
              <a:rPr lang="en-GB" dirty="0"/>
              <a:t> </a:t>
            </a:r>
            <a:r>
              <a:rPr lang="en-GB" dirty="0" err="1"/>
              <a:t>antwoord</a:t>
            </a:r>
            <a:r>
              <a:rPr lang="en-GB" dirty="0"/>
              <a:t> is </a:t>
            </a:r>
            <a:r>
              <a:rPr lang="en-GB" dirty="0" err="1"/>
              <a:t>dat</a:t>
            </a:r>
            <a:r>
              <a:rPr lang="en-GB" dirty="0"/>
              <a:t> er ook een </a:t>
            </a:r>
            <a:r>
              <a:rPr lang="en-GB" dirty="0" err="1"/>
              <a:t>meervoudsvorm</a:t>
            </a:r>
            <a:r>
              <a:rPr lang="en-GB" dirty="0"/>
              <a:t> in het Nederlands </a:t>
            </a:r>
            <a:r>
              <a:rPr lang="en-GB" dirty="0" err="1"/>
              <a:t>bestaat</a:t>
            </a:r>
            <a:r>
              <a:rPr lang="en-GB" dirty="0"/>
              <a:t> met </a:t>
            </a:r>
            <a:r>
              <a:rPr lang="en-GB" dirty="0" err="1"/>
              <a:t>een</a:t>
            </a:r>
            <a:r>
              <a:rPr lang="en-GB" dirty="0"/>
              <a:t> -s. </a:t>
            </a:r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4CBC68-0CC8-4C92-A641-4B9053F008E7}" type="slidenum">
              <a:rPr lang="en-NL" smtClean="0"/>
              <a:t>4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946704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4CBC68-0CC8-4C92-A641-4B9053F008E7}" type="slidenum">
              <a:rPr lang="en-NL" smtClean="0"/>
              <a:t>5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2415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4CBC68-0CC8-4C92-A641-4B9053F008E7}" type="slidenum">
              <a:rPr lang="en-NL" smtClean="0"/>
              <a:t>6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59250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77415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875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705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464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1518020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6310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99078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091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626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83384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481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16808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u.nl/codetaal" TargetMode="External"/><Relationship Id="rId2" Type="http://schemas.openxmlformats.org/officeDocument/2006/relationships/hyperlink" Target="https://xerte.uu.nl/play.php?template_id=2063#page1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ED7B31-F1A8-46E2-A7B3-6B61FBF655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CodeTaal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A8FBC12-0638-4695-91B2-32EA409DD7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786AF4-A05E-4840-9497-75B84356E451}"/>
              </a:ext>
            </a:extLst>
          </p:cNvPr>
          <p:cNvSpPr txBox="1"/>
          <p:nvPr/>
        </p:nvSpPr>
        <p:spPr>
          <a:xfrm>
            <a:off x="2027582" y="6119756"/>
            <a:ext cx="84202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FFFF"/>
                </a:solidFill>
              </a:rPr>
              <a:t>Hoe geef je aan </a:t>
            </a:r>
            <a:r>
              <a:rPr lang="en-GB" dirty="0" err="1">
                <a:solidFill>
                  <a:srgbClr val="FFFFFF"/>
                </a:solidFill>
              </a:rPr>
              <a:t>dat</a:t>
            </a:r>
            <a:r>
              <a:rPr lang="en-GB" dirty="0">
                <a:solidFill>
                  <a:srgbClr val="FFFFFF"/>
                </a:solidFill>
              </a:rPr>
              <a:t> er </a:t>
            </a:r>
            <a:r>
              <a:rPr lang="en-GB" dirty="0" err="1">
                <a:solidFill>
                  <a:srgbClr val="FFFFFF"/>
                </a:solidFill>
              </a:rPr>
              <a:t>ergens</a:t>
            </a:r>
            <a:r>
              <a:rPr lang="en-GB" dirty="0">
                <a:solidFill>
                  <a:srgbClr val="FFFFFF"/>
                </a:solidFill>
              </a:rPr>
              <a:t> </a:t>
            </a:r>
            <a:r>
              <a:rPr lang="en-GB" dirty="0" err="1">
                <a:solidFill>
                  <a:srgbClr val="FFFFFF"/>
                </a:solidFill>
              </a:rPr>
              <a:t>meerdere</a:t>
            </a:r>
            <a:r>
              <a:rPr lang="en-GB" dirty="0">
                <a:solidFill>
                  <a:srgbClr val="FFFFFF"/>
                </a:solidFill>
              </a:rPr>
              <a:t> van </a:t>
            </a:r>
            <a:r>
              <a:rPr lang="en-GB" dirty="0" err="1">
                <a:solidFill>
                  <a:srgbClr val="FFFFFF"/>
                </a:solidFill>
              </a:rPr>
              <a:t>zijn</a:t>
            </a:r>
            <a:r>
              <a:rPr lang="en-GB" dirty="0">
                <a:solidFill>
                  <a:srgbClr val="FFFFFF"/>
                </a:solidFill>
              </a:rPr>
              <a:t>?</a:t>
            </a:r>
            <a:endParaRPr lang="en-NL" dirty="0">
              <a:solidFill>
                <a:srgbClr val="FFFFFF"/>
              </a:solidFill>
            </a:endParaRPr>
          </a:p>
          <a:p>
            <a:pPr algn="ctr"/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3681395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BBA1F-B6AC-4DED-BD39-1CB93CDFB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Oefenen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164DE-DE2A-4F28-AD17-B05AE5757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 err="1"/>
              <a:t>Meervoud</a:t>
            </a:r>
            <a:r>
              <a:rPr lang="en-GB" dirty="0"/>
              <a:t> </a:t>
            </a:r>
            <a:r>
              <a:rPr lang="en-GB" dirty="0" err="1"/>
              <a:t>zelfstandig</a:t>
            </a:r>
            <a:r>
              <a:rPr lang="en-GB" dirty="0"/>
              <a:t> </a:t>
            </a:r>
            <a:r>
              <a:rPr lang="en-GB" dirty="0" err="1"/>
              <a:t>naamwoord</a:t>
            </a:r>
            <a:r>
              <a:rPr lang="en-GB" dirty="0"/>
              <a:t> = +en 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 err="1"/>
              <a:t>Meervoud</a:t>
            </a:r>
            <a:r>
              <a:rPr lang="en-GB" dirty="0"/>
              <a:t> </a:t>
            </a:r>
            <a:r>
              <a:rPr lang="en-GB" dirty="0" err="1"/>
              <a:t>zelfstandig</a:t>
            </a:r>
            <a:r>
              <a:rPr lang="en-GB" dirty="0"/>
              <a:t> </a:t>
            </a:r>
            <a:r>
              <a:rPr lang="en-GB" dirty="0" err="1"/>
              <a:t>naamwoord</a:t>
            </a:r>
            <a:r>
              <a:rPr lang="en-GB" dirty="0"/>
              <a:t> = + (e)s </a:t>
            </a:r>
            <a:endParaRPr lang="en-NL" dirty="0"/>
          </a:p>
        </p:txBody>
      </p:sp>
      <p:sp>
        <p:nvSpPr>
          <p:cNvPr id="8" name="Ovaal 108">
            <a:extLst>
              <a:ext uri="{FF2B5EF4-FFF2-40B4-BE49-F238E27FC236}">
                <a16:creationId xmlns:a16="http://schemas.microsoft.com/office/drawing/2014/main" id="{11888F36-B9A3-48B7-E2D4-B2E6F8080297}"/>
              </a:ext>
            </a:extLst>
          </p:cNvPr>
          <p:cNvSpPr>
            <a:spLocks noChangeAspect="1"/>
          </p:cNvSpPr>
          <p:nvPr/>
        </p:nvSpPr>
        <p:spPr>
          <a:xfrm>
            <a:off x="6571213" y="3883986"/>
            <a:ext cx="359454" cy="678180"/>
          </a:xfrm>
          <a:prstGeom prst="ellipse">
            <a:avLst/>
          </a:prstGeom>
          <a:solidFill>
            <a:srgbClr val="E614AA"/>
          </a:solidFill>
          <a:ln>
            <a:solidFill>
              <a:srgbClr val="E614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375CF"/>
                </a:solidFill>
              </a:ln>
            </a:endParaRPr>
          </a:p>
        </p:txBody>
      </p:sp>
      <p:sp>
        <p:nvSpPr>
          <p:cNvPr id="9" name="Ovaal 11">
            <a:extLst>
              <a:ext uri="{FF2B5EF4-FFF2-40B4-BE49-F238E27FC236}">
                <a16:creationId xmlns:a16="http://schemas.microsoft.com/office/drawing/2014/main" id="{01361F51-7683-F7BE-EF72-F19A0B3BEA74}"/>
              </a:ext>
            </a:extLst>
          </p:cNvPr>
          <p:cNvSpPr>
            <a:spLocks noChangeAspect="1"/>
          </p:cNvSpPr>
          <p:nvPr/>
        </p:nvSpPr>
        <p:spPr>
          <a:xfrm>
            <a:off x="6586075" y="5170533"/>
            <a:ext cx="344592" cy="676800"/>
          </a:xfrm>
          <a:prstGeom prst="ellipse">
            <a:avLst/>
          </a:prstGeom>
          <a:solidFill>
            <a:srgbClr val="F375CF"/>
          </a:solidFill>
          <a:ln>
            <a:solidFill>
              <a:srgbClr val="F375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375CF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933876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BBA1F-B6AC-4DED-BD39-1CB93CDFB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Oefenen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164DE-DE2A-4F28-AD17-B05AE5757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 err="1"/>
              <a:t>Werkwoord</a:t>
            </a:r>
            <a:r>
              <a:rPr lang="en-GB" dirty="0"/>
              <a:t> </a:t>
            </a:r>
            <a:r>
              <a:rPr lang="en-GB" dirty="0" err="1"/>
              <a:t>stam</a:t>
            </a:r>
            <a:r>
              <a:rPr lang="en-GB" dirty="0"/>
              <a:t> = </a:t>
            </a:r>
          </a:p>
          <a:p>
            <a:endParaRPr lang="en-GB" dirty="0"/>
          </a:p>
          <a:p>
            <a:r>
              <a:rPr lang="en-GB" dirty="0"/>
              <a:t>+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werkwoorduitgang</a:t>
            </a:r>
            <a:r>
              <a:rPr lang="en-GB" dirty="0"/>
              <a:t> =</a:t>
            </a:r>
          </a:p>
          <a:p>
            <a:endParaRPr lang="en-GB" dirty="0"/>
          </a:p>
        </p:txBody>
      </p:sp>
      <p:sp>
        <p:nvSpPr>
          <p:cNvPr id="5" name="Stroomdiagram: Verbindingslijn 4">
            <a:extLst>
              <a:ext uri="{FF2B5EF4-FFF2-40B4-BE49-F238E27FC236}">
                <a16:creationId xmlns:a16="http://schemas.microsoft.com/office/drawing/2014/main" id="{B94EF129-C449-0D19-19B5-0C4B282E9ACA}"/>
              </a:ext>
            </a:extLst>
          </p:cNvPr>
          <p:cNvSpPr/>
          <p:nvPr/>
        </p:nvSpPr>
        <p:spPr>
          <a:xfrm>
            <a:off x="4585277" y="4014271"/>
            <a:ext cx="800100" cy="800100"/>
          </a:xfrm>
          <a:prstGeom prst="flowChartConnector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 dirty="0"/>
          </a:p>
        </p:txBody>
      </p:sp>
      <p:sp>
        <p:nvSpPr>
          <p:cNvPr id="6" name="Gelijkbenige driehoek 5">
            <a:extLst>
              <a:ext uri="{FF2B5EF4-FFF2-40B4-BE49-F238E27FC236}">
                <a16:creationId xmlns:a16="http://schemas.microsoft.com/office/drawing/2014/main" id="{1BB4A4DD-A4C7-8917-EDF8-6C7168697EEB}"/>
              </a:ext>
            </a:extLst>
          </p:cNvPr>
          <p:cNvSpPr/>
          <p:nvPr/>
        </p:nvSpPr>
        <p:spPr>
          <a:xfrm>
            <a:off x="4754758" y="5225855"/>
            <a:ext cx="469539" cy="406399"/>
          </a:xfrm>
          <a:prstGeom prst="triangle">
            <a:avLst>
              <a:gd name="adj" fmla="val 50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7" name="Gelijkbenige driehoek 6">
            <a:extLst>
              <a:ext uri="{FF2B5EF4-FFF2-40B4-BE49-F238E27FC236}">
                <a16:creationId xmlns:a16="http://schemas.microsoft.com/office/drawing/2014/main" id="{90EAFDC9-2225-8B86-72F8-8EE78290CDED}"/>
              </a:ext>
            </a:extLst>
          </p:cNvPr>
          <p:cNvSpPr/>
          <p:nvPr/>
        </p:nvSpPr>
        <p:spPr>
          <a:xfrm>
            <a:off x="4754756" y="5394406"/>
            <a:ext cx="469541" cy="406401"/>
          </a:xfrm>
          <a:prstGeom prst="triangle">
            <a:avLst>
              <a:gd name="adj" fmla="val 50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35357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10B0A-08CB-48DD-B5EB-285A89219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Oefenen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D88CE-D17B-4E6E-A0CC-006BB848B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883484"/>
            <a:ext cx="10178322" cy="5974516"/>
          </a:xfrm>
        </p:spPr>
        <p:txBody>
          <a:bodyPr>
            <a:normAutofit fontScale="92500" lnSpcReduction="20000"/>
          </a:bodyPr>
          <a:lstStyle/>
          <a:p>
            <a:endParaRPr lang="en-GB" dirty="0"/>
          </a:p>
          <a:p>
            <a:r>
              <a:rPr lang="en-GB" dirty="0" err="1"/>
              <a:t>Lidwoord</a:t>
            </a:r>
            <a:r>
              <a:rPr lang="en-GB" dirty="0"/>
              <a:t> = 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 err="1"/>
              <a:t>Zelfstandig</a:t>
            </a:r>
            <a:r>
              <a:rPr lang="en-GB" dirty="0"/>
              <a:t> </a:t>
            </a:r>
            <a:r>
              <a:rPr lang="en-GB" dirty="0" err="1"/>
              <a:t>naamwoord</a:t>
            </a:r>
            <a:r>
              <a:rPr lang="en-GB" dirty="0"/>
              <a:t> =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+ </a:t>
            </a:r>
            <a:r>
              <a:rPr lang="en-GB" dirty="0" err="1"/>
              <a:t>en</a:t>
            </a:r>
            <a:r>
              <a:rPr lang="en-GB" dirty="0"/>
              <a:t> (</a:t>
            </a:r>
            <a:r>
              <a:rPr lang="en-GB" dirty="0" err="1"/>
              <a:t>zelfstandig</a:t>
            </a:r>
            <a:r>
              <a:rPr lang="en-GB" dirty="0"/>
              <a:t> </a:t>
            </a:r>
            <a:r>
              <a:rPr lang="en-GB" dirty="0" err="1"/>
              <a:t>naamwoord</a:t>
            </a:r>
            <a:r>
              <a:rPr lang="en-GB" dirty="0"/>
              <a:t>) = 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+ (e)s (</a:t>
            </a:r>
            <a:r>
              <a:rPr lang="en-GB" dirty="0" err="1"/>
              <a:t>zelfstandig</a:t>
            </a:r>
            <a:r>
              <a:rPr lang="en-GB" dirty="0"/>
              <a:t> </a:t>
            </a:r>
            <a:r>
              <a:rPr lang="en-GB" dirty="0" err="1"/>
              <a:t>naamwoord</a:t>
            </a:r>
            <a:r>
              <a:rPr lang="en-GB" dirty="0"/>
              <a:t>) =  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 err="1"/>
              <a:t>Werkwoordstam</a:t>
            </a:r>
            <a:r>
              <a:rPr lang="en-GB" dirty="0"/>
              <a:t> = </a:t>
            </a:r>
          </a:p>
          <a:p>
            <a:endParaRPr lang="en-GB" dirty="0"/>
          </a:p>
          <a:p>
            <a:r>
              <a:rPr lang="nl-NL" dirty="0"/>
              <a:t>+en (werkwoorduitgang) = </a:t>
            </a:r>
            <a:endParaRPr lang="en-NL" dirty="0"/>
          </a:p>
        </p:txBody>
      </p:sp>
      <p:sp>
        <p:nvSpPr>
          <p:cNvPr id="5" name="Rechthoek 45">
            <a:extLst>
              <a:ext uri="{FF2B5EF4-FFF2-40B4-BE49-F238E27FC236}">
                <a16:creationId xmlns:a16="http://schemas.microsoft.com/office/drawing/2014/main" id="{5986BB92-AE5D-4D0B-84FD-60C0D332CBF5}"/>
              </a:ext>
            </a:extLst>
          </p:cNvPr>
          <p:cNvSpPr/>
          <p:nvPr/>
        </p:nvSpPr>
        <p:spPr>
          <a:xfrm>
            <a:off x="4544543" y="2087185"/>
            <a:ext cx="1127760" cy="678180"/>
          </a:xfrm>
          <a:prstGeom prst="rect">
            <a:avLst/>
          </a:prstGeom>
          <a:solidFill>
            <a:srgbClr val="70AD47">
              <a:lumMod val="5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D030069-3679-4A2B-A1A8-FE29B9D0D7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8073" y="1004279"/>
            <a:ext cx="380700" cy="676800"/>
          </a:xfrm>
          <a:prstGeom prst="rect">
            <a:avLst/>
          </a:prstGeom>
        </p:spPr>
      </p:pic>
      <p:sp>
        <p:nvSpPr>
          <p:cNvPr id="4" name="Ovaal 108">
            <a:extLst>
              <a:ext uri="{FF2B5EF4-FFF2-40B4-BE49-F238E27FC236}">
                <a16:creationId xmlns:a16="http://schemas.microsoft.com/office/drawing/2014/main" id="{DFFAC640-A166-4A56-41BC-9352458FF058}"/>
              </a:ext>
            </a:extLst>
          </p:cNvPr>
          <p:cNvSpPr>
            <a:spLocks noChangeAspect="1"/>
          </p:cNvSpPr>
          <p:nvPr/>
        </p:nvSpPr>
        <p:spPr>
          <a:xfrm>
            <a:off x="4918073" y="3140002"/>
            <a:ext cx="359454" cy="678180"/>
          </a:xfrm>
          <a:prstGeom prst="ellipse">
            <a:avLst/>
          </a:prstGeom>
          <a:solidFill>
            <a:srgbClr val="E614AA"/>
          </a:solidFill>
          <a:ln>
            <a:solidFill>
              <a:srgbClr val="E614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375CF"/>
                </a:solidFill>
              </a:ln>
            </a:endParaRPr>
          </a:p>
        </p:txBody>
      </p:sp>
      <p:sp>
        <p:nvSpPr>
          <p:cNvPr id="7" name="Ovaal 11">
            <a:extLst>
              <a:ext uri="{FF2B5EF4-FFF2-40B4-BE49-F238E27FC236}">
                <a16:creationId xmlns:a16="http://schemas.microsoft.com/office/drawing/2014/main" id="{25044810-4440-46C7-5F35-4DB7FA6E3AB1}"/>
              </a:ext>
            </a:extLst>
          </p:cNvPr>
          <p:cNvSpPr>
            <a:spLocks noChangeAspect="1"/>
          </p:cNvSpPr>
          <p:nvPr/>
        </p:nvSpPr>
        <p:spPr>
          <a:xfrm>
            <a:off x="4936127" y="4192819"/>
            <a:ext cx="344592" cy="676800"/>
          </a:xfrm>
          <a:prstGeom prst="ellipse">
            <a:avLst/>
          </a:prstGeom>
          <a:solidFill>
            <a:srgbClr val="F375CF"/>
          </a:solidFill>
          <a:ln>
            <a:solidFill>
              <a:srgbClr val="F375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375CF"/>
                </a:solidFill>
              </a:ln>
            </a:endParaRPr>
          </a:p>
        </p:txBody>
      </p:sp>
      <p:sp>
        <p:nvSpPr>
          <p:cNvPr id="6" name="Stroomdiagram: Verbindingslijn 5">
            <a:extLst>
              <a:ext uri="{FF2B5EF4-FFF2-40B4-BE49-F238E27FC236}">
                <a16:creationId xmlns:a16="http://schemas.microsoft.com/office/drawing/2014/main" id="{D67E443F-BDAF-F0FB-ACCC-A6CAC7FDBE7A}"/>
              </a:ext>
            </a:extLst>
          </p:cNvPr>
          <p:cNvSpPr/>
          <p:nvPr/>
        </p:nvSpPr>
        <p:spPr>
          <a:xfrm>
            <a:off x="4697750" y="5174415"/>
            <a:ext cx="800100" cy="800100"/>
          </a:xfrm>
          <a:prstGeom prst="flowChartConnector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 dirty="0"/>
          </a:p>
        </p:txBody>
      </p:sp>
      <p:sp>
        <p:nvSpPr>
          <p:cNvPr id="8" name="Gelijkbenige driehoek 7">
            <a:extLst>
              <a:ext uri="{FF2B5EF4-FFF2-40B4-BE49-F238E27FC236}">
                <a16:creationId xmlns:a16="http://schemas.microsoft.com/office/drawing/2014/main" id="{6BBE23BC-0B67-6EB7-4656-F9BFC33FB55D}"/>
              </a:ext>
            </a:extLst>
          </p:cNvPr>
          <p:cNvSpPr/>
          <p:nvPr/>
        </p:nvSpPr>
        <p:spPr>
          <a:xfrm>
            <a:off x="4888064" y="6110760"/>
            <a:ext cx="469539" cy="406399"/>
          </a:xfrm>
          <a:prstGeom prst="triangle">
            <a:avLst>
              <a:gd name="adj" fmla="val 50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9" name="Gelijkbenige driehoek 8">
            <a:extLst>
              <a:ext uri="{FF2B5EF4-FFF2-40B4-BE49-F238E27FC236}">
                <a16:creationId xmlns:a16="http://schemas.microsoft.com/office/drawing/2014/main" id="{D6C0EA50-B11B-9359-E467-EDC16F8D8492}"/>
              </a:ext>
            </a:extLst>
          </p:cNvPr>
          <p:cNvSpPr/>
          <p:nvPr/>
        </p:nvSpPr>
        <p:spPr>
          <a:xfrm>
            <a:off x="4888062" y="6279311"/>
            <a:ext cx="469541" cy="406401"/>
          </a:xfrm>
          <a:prstGeom prst="triangle">
            <a:avLst>
              <a:gd name="adj" fmla="val 50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57575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929099-9C25-C6FC-CEF3-31006D02A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147" y="377689"/>
            <a:ext cx="10940322" cy="708990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Maak je geen zorgen dat je alle vormpjes niet kunt onthouden. Daar hebben we een cheat sheet voor.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EED9946-E465-A53B-9F64-332F7549A7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8886" y="856212"/>
            <a:ext cx="7746173" cy="5809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210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3">
            <a:extLst>
              <a:ext uri="{FF2B5EF4-FFF2-40B4-BE49-F238E27FC236}">
                <a16:creationId xmlns:a16="http://schemas.microsoft.com/office/drawing/2014/main" id="{1FFD0604-5175-4E40-B4F1-72FF6225A91E}"/>
              </a:ext>
            </a:extLst>
          </p:cNvPr>
          <p:cNvSpPr/>
          <p:nvPr/>
        </p:nvSpPr>
        <p:spPr>
          <a:xfrm>
            <a:off x="3965943" y="4426857"/>
            <a:ext cx="3540643" cy="101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F796B8-BAD2-4214-83B2-4A9E4B038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Oefenen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36A9BC-15FA-4839-BFFC-15A462D45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De </a:t>
            </a:r>
            <a:r>
              <a:rPr lang="en-GB" sz="2800" dirty="0" err="1"/>
              <a:t>meiden</a:t>
            </a:r>
            <a:r>
              <a:rPr lang="en-GB" sz="2800" dirty="0"/>
              <a:t> </a:t>
            </a:r>
            <a:r>
              <a:rPr lang="en-GB" sz="2800" dirty="0" err="1"/>
              <a:t>dansen</a:t>
            </a:r>
            <a:endParaRPr lang="en-NL" sz="2800" dirty="0"/>
          </a:p>
        </p:txBody>
      </p:sp>
      <p:sp>
        <p:nvSpPr>
          <p:cNvPr id="4" name="Rechthoek 45">
            <a:extLst>
              <a:ext uri="{FF2B5EF4-FFF2-40B4-BE49-F238E27FC236}">
                <a16:creationId xmlns:a16="http://schemas.microsoft.com/office/drawing/2014/main" id="{D4606B27-E1AC-41FA-A700-99D9B8117DE3}"/>
              </a:ext>
            </a:extLst>
          </p:cNvPr>
          <p:cNvSpPr/>
          <p:nvPr/>
        </p:nvSpPr>
        <p:spPr>
          <a:xfrm>
            <a:off x="3859408" y="3089910"/>
            <a:ext cx="1127760" cy="678180"/>
          </a:xfrm>
          <a:prstGeom prst="rect">
            <a:avLst/>
          </a:prstGeom>
          <a:solidFill>
            <a:srgbClr val="70AD47">
              <a:lumMod val="5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/>
          </a:p>
        </p:txBody>
      </p:sp>
      <p:sp>
        <p:nvSpPr>
          <p:cNvPr id="10" name="Rechthoek 45">
            <a:extLst>
              <a:ext uri="{FF2B5EF4-FFF2-40B4-BE49-F238E27FC236}">
                <a16:creationId xmlns:a16="http://schemas.microsoft.com/office/drawing/2014/main" id="{919520AF-E837-4366-B7FE-CE833C1E582E}"/>
              </a:ext>
            </a:extLst>
          </p:cNvPr>
          <p:cNvSpPr/>
          <p:nvPr/>
        </p:nvSpPr>
        <p:spPr>
          <a:xfrm>
            <a:off x="4905890" y="4599395"/>
            <a:ext cx="1127760" cy="678180"/>
          </a:xfrm>
          <a:prstGeom prst="rect">
            <a:avLst/>
          </a:prstGeom>
          <a:solidFill>
            <a:srgbClr val="70AD47">
              <a:lumMod val="5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740F484-9B32-4092-AAEA-71672E843E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0504" y="4600775"/>
            <a:ext cx="380700" cy="6768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9BFC3F0-79D9-4020-9F16-6D2291A3DF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7404" y="3091290"/>
            <a:ext cx="380700" cy="676800"/>
          </a:xfrm>
          <a:prstGeom prst="rect">
            <a:avLst/>
          </a:prstGeom>
        </p:spPr>
      </p:pic>
      <p:sp>
        <p:nvSpPr>
          <p:cNvPr id="15" name="Ovaal 108">
            <a:extLst>
              <a:ext uri="{FF2B5EF4-FFF2-40B4-BE49-F238E27FC236}">
                <a16:creationId xmlns:a16="http://schemas.microsoft.com/office/drawing/2014/main" id="{A0DBEFC5-25F5-AF26-9C58-B185AD88137B}"/>
              </a:ext>
            </a:extLst>
          </p:cNvPr>
          <p:cNvSpPr>
            <a:spLocks noChangeAspect="1"/>
          </p:cNvSpPr>
          <p:nvPr/>
        </p:nvSpPr>
        <p:spPr>
          <a:xfrm>
            <a:off x="5500866" y="3089910"/>
            <a:ext cx="359454" cy="678180"/>
          </a:xfrm>
          <a:prstGeom prst="ellipse">
            <a:avLst/>
          </a:prstGeom>
          <a:solidFill>
            <a:srgbClr val="E614AA"/>
          </a:solidFill>
          <a:ln>
            <a:solidFill>
              <a:srgbClr val="E614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375CF"/>
                </a:solidFill>
              </a:ln>
            </a:endParaRPr>
          </a:p>
        </p:txBody>
      </p:sp>
      <p:sp>
        <p:nvSpPr>
          <p:cNvPr id="16" name="Ovaal 108">
            <a:extLst>
              <a:ext uri="{FF2B5EF4-FFF2-40B4-BE49-F238E27FC236}">
                <a16:creationId xmlns:a16="http://schemas.microsoft.com/office/drawing/2014/main" id="{50B66416-C594-C900-E2A1-C5082F93B1DC}"/>
              </a:ext>
            </a:extLst>
          </p:cNvPr>
          <p:cNvSpPr>
            <a:spLocks noChangeAspect="1"/>
          </p:cNvSpPr>
          <p:nvPr/>
        </p:nvSpPr>
        <p:spPr>
          <a:xfrm>
            <a:off x="5848956" y="4771933"/>
            <a:ext cx="359454" cy="678180"/>
          </a:xfrm>
          <a:prstGeom prst="ellipse">
            <a:avLst/>
          </a:prstGeom>
          <a:solidFill>
            <a:srgbClr val="E614AA"/>
          </a:solidFill>
          <a:ln>
            <a:solidFill>
              <a:srgbClr val="E614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375CF"/>
                </a:solidFill>
              </a:ln>
            </a:endParaRPr>
          </a:p>
        </p:txBody>
      </p:sp>
      <p:sp>
        <p:nvSpPr>
          <p:cNvPr id="17" name="Ovaal 11">
            <a:extLst>
              <a:ext uri="{FF2B5EF4-FFF2-40B4-BE49-F238E27FC236}">
                <a16:creationId xmlns:a16="http://schemas.microsoft.com/office/drawing/2014/main" id="{DEF19724-C004-5744-F14C-F4AF151F9D4C}"/>
              </a:ext>
            </a:extLst>
          </p:cNvPr>
          <p:cNvSpPr>
            <a:spLocks noChangeAspect="1"/>
          </p:cNvSpPr>
          <p:nvPr/>
        </p:nvSpPr>
        <p:spPr>
          <a:xfrm>
            <a:off x="6606566" y="3061087"/>
            <a:ext cx="344592" cy="676800"/>
          </a:xfrm>
          <a:prstGeom prst="ellipse">
            <a:avLst/>
          </a:prstGeom>
          <a:solidFill>
            <a:srgbClr val="F375CF"/>
          </a:solidFill>
          <a:ln>
            <a:solidFill>
              <a:srgbClr val="F375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375CF"/>
                </a:solidFill>
              </a:ln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EBCFFA2-0508-E163-0935-2587034F3BF5}"/>
              </a:ext>
            </a:extLst>
          </p:cNvPr>
          <p:cNvSpPr txBox="1">
            <a:spLocks/>
          </p:cNvSpPr>
          <p:nvPr/>
        </p:nvSpPr>
        <p:spPr>
          <a:xfrm>
            <a:off x="1251678" y="1407887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dirty="0" err="1"/>
              <a:t>Kun</a:t>
            </a:r>
            <a:r>
              <a:rPr lang="en-GB" sz="2800" dirty="0"/>
              <a:t> </a:t>
            </a:r>
            <a:r>
              <a:rPr lang="en-GB" sz="2800" dirty="0" err="1"/>
              <a:t>jij</a:t>
            </a:r>
            <a:r>
              <a:rPr lang="en-GB" sz="2800" dirty="0"/>
              <a:t> </a:t>
            </a:r>
            <a:r>
              <a:rPr lang="en-GB" sz="2800" dirty="0" err="1"/>
              <a:t>bedenken</a:t>
            </a:r>
            <a:r>
              <a:rPr lang="en-GB" sz="2800" dirty="0"/>
              <a:t> hoe je </a:t>
            </a:r>
            <a:r>
              <a:rPr lang="en-GB" sz="2800" dirty="0" err="1"/>
              <a:t>deze</a:t>
            </a:r>
            <a:r>
              <a:rPr lang="en-GB" sz="2800" dirty="0"/>
              <a:t> zin </a:t>
            </a:r>
            <a:r>
              <a:rPr lang="en-GB" sz="2800" dirty="0" err="1"/>
              <a:t>moet</a:t>
            </a:r>
            <a:r>
              <a:rPr lang="en-GB" sz="2800" dirty="0"/>
              <a:t> </a:t>
            </a:r>
            <a:r>
              <a:rPr lang="en-GB" sz="2800" dirty="0" err="1"/>
              <a:t>bouwen</a:t>
            </a:r>
            <a:r>
              <a:rPr lang="en-GB" sz="2800" dirty="0"/>
              <a:t> met de </a:t>
            </a:r>
            <a:r>
              <a:rPr lang="en-GB" sz="2800" dirty="0" err="1"/>
              <a:t>vormpjes</a:t>
            </a:r>
            <a:r>
              <a:rPr lang="en-GB" sz="2800" dirty="0"/>
              <a:t>?</a:t>
            </a:r>
            <a:endParaRPr lang="en-NL" sz="2800" dirty="0"/>
          </a:p>
        </p:txBody>
      </p:sp>
      <p:sp>
        <p:nvSpPr>
          <p:cNvPr id="7" name="Stroomdiagram: Verbindingslijn 6">
            <a:extLst>
              <a:ext uri="{FF2B5EF4-FFF2-40B4-BE49-F238E27FC236}">
                <a16:creationId xmlns:a16="http://schemas.microsoft.com/office/drawing/2014/main" id="{69684CAB-6567-97C8-3367-09A89DAB2940}"/>
              </a:ext>
            </a:extLst>
          </p:cNvPr>
          <p:cNvSpPr/>
          <p:nvPr/>
        </p:nvSpPr>
        <p:spPr>
          <a:xfrm>
            <a:off x="2623393" y="3028950"/>
            <a:ext cx="800100" cy="800100"/>
          </a:xfrm>
          <a:prstGeom prst="flowChartConnector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 dirty="0"/>
          </a:p>
        </p:txBody>
      </p:sp>
      <p:sp>
        <p:nvSpPr>
          <p:cNvPr id="8" name="Gelijkbenige driehoek 7">
            <a:extLst>
              <a:ext uri="{FF2B5EF4-FFF2-40B4-BE49-F238E27FC236}">
                <a16:creationId xmlns:a16="http://schemas.microsoft.com/office/drawing/2014/main" id="{BC546353-A8D9-E9BC-8DD9-369B7C5EF896}"/>
              </a:ext>
            </a:extLst>
          </p:cNvPr>
          <p:cNvSpPr/>
          <p:nvPr/>
        </p:nvSpPr>
        <p:spPr>
          <a:xfrm>
            <a:off x="8721038" y="3161476"/>
            <a:ext cx="469539" cy="406399"/>
          </a:xfrm>
          <a:prstGeom prst="triangle">
            <a:avLst>
              <a:gd name="adj" fmla="val 50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1" name="Gelijkbenige driehoek 10">
            <a:extLst>
              <a:ext uri="{FF2B5EF4-FFF2-40B4-BE49-F238E27FC236}">
                <a16:creationId xmlns:a16="http://schemas.microsoft.com/office/drawing/2014/main" id="{3F5F3EF2-1B75-FBB4-B340-22489F769EE1}"/>
              </a:ext>
            </a:extLst>
          </p:cNvPr>
          <p:cNvSpPr/>
          <p:nvPr/>
        </p:nvSpPr>
        <p:spPr>
          <a:xfrm>
            <a:off x="8721036" y="3330027"/>
            <a:ext cx="469541" cy="406401"/>
          </a:xfrm>
          <a:prstGeom prst="triangle">
            <a:avLst>
              <a:gd name="adj" fmla="val 50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0" name="Stroomdiagram: Verbindingslijn 19">
            <a:extLst>
              <a:ext uri="{FF2B5EF4-FFF2-40B4-BE49-F238E27FC236}">
                <a16:creationId xmlns:a16="http://schemas.microsoft.com/office/drawing/2014/main" id="{54D9DC31-B016-6631-4573-2F5D913EB1BF}"/>
              </a:ext>
            </a:extLst>
          </p:cNvPr>
          <p:cNvSpPr/>
          <p:nvPr/>
        </p:nvSpPr>
        <p:spPr>
          <a:xfrm>
            <a:off x="6391302" y="4534807"/>
            <a:ext cx="800100" cy="800100"/>
          </a:xfrm>
          <a:prstGeom prst="flowChartConnector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 dirty="0"/>
          </a:p>
        </p:txBody>
      </p:sp>
      <p:sp>
        <p:nvSpPr>
          <p:cNvPr id="22" name="Gelijkbenige driehoek 21">
            <a:extLst>
              <a:ext uri="{FF2B5EF4-FFF2-40B4-BE49-F238E27FC236}">
                <a16:creationId xmlns:a16="http://schemas.microsoft.com/office/drawing/2014/main" id="{944EF1BC-CAEF-7160-3FB4-DB9EBD9F4467}"/>
              </a:ext>
            </a:extLst>
          </p:cNvPr>
          <p:cNvSpPr/>
          <p:nvPr/>
        </p:nvSpPr>
        <p:spPr>
          <a:xfrm>
            <a:off x="6916707" y="4764051"/>
            <a:ext cx="469539" cy="406399"/>
          </a:xfrm>
          <a:prstGeom prst="triangle">
            <a:avLst>
              <a:gd name="adj" fmla="val 50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3" name="Gelijkbenige driehoek 22">
            <a:extLst>
              <a:ext uri="{FF2B5EF4-FFF2-40B4-BE49-F238E27FC236}">
                <a16:creationId xmlns:a16="http://schemas.microsoft.com/office/drawing/2014/main" id="{6B76B628-40A1-DCD1-B25B-5CE7414DE668}"/>
              </a:ext>
            </a:extLst>
          </p:cNvPr>
          <p:cNvSpPr/>
          <p:nvPr/>
        </p:nvSpPr>
        <p:spPr>
          <a:xfrm>
            <a:off x="6916705" y="4932602"/>
            <a:ext cx="469541" cy="406401"/>
          </a:xfrm>
          <a:prstGeom prst="triangle">
            <a:avLst>
              <a:gd name="adj" fmla="val 50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99970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5A494-4A68-4418-9547-1CCBF4E78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Oefenen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385CF-07DE-4BCF-B625-B1AEBC68D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The girls dance</a:t>
            </a:r>
            <a:endParaRPr lang="en-NL" sz="2800" dirty="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3128E561-476B-44F3-9270-242E8E90B201}"/>
              </a:ext>
            </a:extLst>
          </p:cNvPr>
          <p:cNvSpPr/>
          <p:nvPr/>
        </p:nvSpPr>
        <p:spPr>
          <a:xfrm>
            <a:off x="4075461" y="4426857"/>
            <a:ext cx="3354388" cy="101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45">
            <a:extLst>
              <a:ext uri="{FF2B5EF4-FFF2-40B4-BE49-F238E27FC236}">
                <a16:creationId xmlns:a16="http://schemas.microsoft.com/office/drawing/2014/main" id="{5C4BACB0-F26E-4F04-8B1F-2D96F329B36C}"/>
              </a:ext>
            </a:extLst>
          </p:cNvPr>
          <p:cNvSpPr/>
          <p:nvPr/>
        </p:nvSpPr>
        <p:spPr>
          <a:xfrm>
            <a:off x="4888774" y="4607106"/>
            <a:ext cx="1127760" cy="678180"/>
          </a:xfrm>
          <a:prstGeom prst="rect">
            <a:avLst/>
          </a:prstGeom>
          <a:solidFill>
            <a:srgbClr val="70AD47">
              <a:lumMod val="5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/>
          </a:p>
        </p:txBody>
      </p:sp>
      <p:sp>
        <p:nvSpPr>
          <p:cNvPr id="18" name="Ovaal 11">
            <a:extLst>
              <a:ext uri="{FF2B5EF4-FFF2-40B4-BE49-F238E27FC236}">
                <a16:creationId xmlns:a16="http://schemas.microsoft.com/office/drawing/2014/main" id="{0D5BDC50-37AF-1CEA-06C1-1CAD2641A02B}"/>
              </a:ext>
            </a:extLst>
          </p:cNvPr>
          <p:cNvSpPr>
            <a:spLocks noChangeAspect="1"/>
          </p:cNvSpPr>
          <p:nvPr/>
        </p:nvSpPr>
        <p:spPr>
          <a:xfrm>
            <a:off x="5891934" y="4800083"/>
            <a:ext cx="344592" cy="676800"/>
          </a:xfrm>
          <a:prstGeom prst="ellipse">
            <a:avLst/>
          </a:prstGeom>
          <a:solidFill>
            <a:srgbClr val="F375CF"/>
          </a:solidFill>
          <a:ln>
            <a:solidFill>
              <a:srgbClr val="F375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375CF"/>
                </a:solidFill>
              </a:ln>
            </a:endParaRPr>
          </a:p>
        </p:txBody>
      </p:sp>
      <p:sp>
        <p:nvSpPr>
          <p:cNvPr id="7" name="Rechthoek 45">
            <a:extLst>
              <a:ext uri="{FF2B5EF4-FFF2-40B4-BE49-F238E27FC236}">
                <a16:creationId xmlns:a16="http://schemas.microsoft.com/office/drawing/2014/main" id="{C60310AC-2771-1DC6-266E-3FE6D2040BE5}"/>
              </a:ext>
            </a:extLst>
          </p:cNvPr>
          <p:cNvSpPr/>
          <p:nvPr/>
        </p:nvSpPr>
        <p:spPr>
          <a:xfrm>
            <a:off x="3859408" y="3089910"/>
            <a:ext cx="1127760" cy="678180"/>
          </a:xfrm>
          <a:prstGeom prst="rect">
            <a:avLst/>
          </a:prstGeom>
          <a:solidFill>
            <a:srgbClr val="70AD47">
              <a:lumMod val="5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F791825-A46F-EDAD-DBA0-A93F4A0075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7404" y="3091290"/>
            <a:ext cx="380700" cy="676800"/>
          </a:xfrm>
          <a:prstGeom prst="rect">
            <a:avLst/>
          </a:prstGeom>
        </p:spPr>
      </p:pic>
      <p:sp>
        <p:nvSpPr>
          <p:cNvPr id="13" name="Ovaal 108">
            <a:extLst>
              <a:ext uri="{FF2B5EF4-FFF2-40B4-BE49-F238E27FC236}">
                <a16:creationId xmlns:a16="http://schemas.microsoft.com/office/drawing/2014/main" id="{CF284563-183A-9609-0BF8-66E461511398}"/>
              </a:ext>
            </a:extLst>
          </p:cNvPr>
          <p:cNvSpPr>
            <a:spLocks noChangeAspect="1"/>
          </p:cNvSpPr>
          <p:nvPr/>
        </p:nvSpPr>
        <p:spPr>
          <a:xfrm>
            <a:off x="5500866" y="3089910"/>
            <a:ext cx="359454" cy="678180"/>
          </a:xfrm>
          <a:prstGeom prst="ellipse">
            <a:avLst/>
          </a:prstGeom>
          <a:solidFill>
            <a:srgbClr val="E614AA"/>
          </a:solidFill>
          <a:ln>
            <a:solidFill>
              <a:srgbClr val="E614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375CF"/>
                </a:solidFill>
              </a:ln>
            </a:endParaRPr>
          </a:p>
        </p:txBody>
      </p:sp>
      <p:sp>
        <p:nvSpPr>
          <p:cNvPr id="14" name="Ovaal 11">
            <a:extLst>
              <a:ext uri="{FF2B5EF4-FFF2-40B4-BE49-F238E27FC236}">
                <a16:creationId xmlns:a16="http://schemas.microsoft.com/office/drawing/2014/main" id="{EB218ABC-6A0A-7699-B370-4B4DA2ECC713}"/>
              </a:ext>
            </a:extLst>
          </p:cNvPr>
          <p:cNvSpPr>
            <a:spLocks noChangeAspect="1"/>
          </p:cNvSpPr>
          <p:nvPr/>
        </p:nvSpPr>
        <p:spPr>
          <a:xfrm>
            <a:off x="6606566" y="3061087"/>
            <a:ext cx="344592" cy="676800"/>
          </a:xfrm>
          <a:prstGeom prst="ellipse">
            <a:avLst/>
          </a:prstGeom>
          <a:solidFill>
            <a:srgbClr val="F375CF"/>
          </a:solidFill>
          <a:ln>
            <a:solidFill>
              <a:srgbClr val="F375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375CF"/>
                </a:solidFill>
              </a:ln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6079A8B6-9345-5AC7-980B-20F6646995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1619" y="4607106"/>
            <a:ext cx="380700" cy="676800"/>
          </a:xfrm>
          <a:prstGeom prst="rect">
            <a:avLst/>
          </a:prstGeom>
        </p:spPr>
      </p:pic>
      <p:sp>
        <p:nvSpPr>
          <p:cNvPr id="11" name="Stroomdiagram: Verbindingslijn 10">
            <a:extLst>
              <a:ext uri="{FF2B5EF4-FFF2-40B4-BE49-F238E27FC236}">
                <a16:creationId xmlns:a16="http://schemas.microsoft.com/office/drawing/2014/main" id="{861B6321-2F86-F468-D040-4B469E0BA515}"/>
              </a:ext>
            </a:extLst>
          </p:cNvPr>
          <p:cNvSpPr/>
          <p:nvPr/>
        </p:nvSpPr>
        <p:spPr>
          <a:xfrm>
            <a:off x="2623393" y="3028950"/>
            <a:ext cx="800100" cy="800100"/>
          </a:xfrm>
          <a:prstGeom prst="flowChartConnector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 dirty="0"/>
          </a:p>
        </p:txBody>
      </p:sp>
      <p:sp>
        <p:nvSpPr>
          <p:cNvPr id="12" name="Stroomdiagram: Verbindingslijn 11">
            <a:extLst>
              <a:ext uri="{FF2B5EF4-FFF2-40B4-BE49-F238E27FC236}">
                <a16:creationId xmlns:a16="http://schemas.microsoft.com/office/drawing/2014/main" id="{94F3DD79-81ED-0294-7F1F-A857AD1973C8}"/>
              </a:ext>
            </a:extLst>
          </p:cNvPr>
          <p:cNvSpPr/>
          <p:nvPr/>
        </p:nvSpPr>
        <p:spPr>
          <a:xfrm>
            <a:off x="6439586" y="4534807"/>
            <a:ext cx="800100" cy="800100"/>
          </a:xfrm>
          <a:prstGeom prst="flowChartConnector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 dirty="0"/>
          </a:p>
        </p:txBody>
      </p:sp>
      <p:sp>
        <p:nvSpPr>
          <p:cNvPr id="15" name="Gelijkbenige driehoek 14">
            <a:extLst>
              <a:ext uri="{FF2B5EF4-FFF2-40B4-BE49-F238E27FC236}">
                <a16:creationId xmlns:a16="http://schemas.microsoft.com/office/drawing/2014/main" id="{72B1E039-9E4E-6C51-4969-3E4AFC42208B}"/>
              </a:ext>
            </a:extLst>
          </p:cNvPr>
          <p:cNvSpPr/>
          <p:nvPr/>
        </p:nvSpPr>
        <p:spPr>
          <a:xfrm>
            <a:off x="8721038" y="3161476"/>
            <a:ext cx="469539" cy="406399"/>
          </a:xfrm>
          <a:prstGeom prst="triangle">
            <a:avLst>
              <a:gd name="adj" fmla="val 50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6" name="Gelijkbenige driehoek 15">
            <a:extLst>
              <a:ext uri="{FF2B5EF4-FFF2-40B4-BE49-F238E27FC236}">
                <a16:creationId xmlns:a16="http://schemas.microsoft.com/office/drawing/2014/main" id="{EFE28F41-99F4-B95B-47A1-1C78130D0703}"/>
              </a:ext>
            </a:extLst>
          </p:cNvPr>
          <p:cNvSpPr/>
          <p:nvPr/>
        </p:nvSpPr>
        <p:spPr>
          <a:xfrm>
            <a:off x="8721036" y="3330027"/>
            <a:ext cx="469541" cy="406401"/>
          </a:xfrm>
          <a:prstGeom prst="triangle">
            <a:avLst>
              <a:gd name="adj" fmla="val 50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31050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E5E92-882A-4278-B8F7-B39E6FC4E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Oefenen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E0025-0694-4DF5-8E8A-9E375E070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4365170"/>
          </a:xfrm>
        </p:spPr>
        <p:txBody>
          <a:bodyPr>
            <a:normAutofit/>
          </a:bodyPr>
          <a:lstStyle/>
          <a:p>
            <a:r>
              <a:rPr lang="en-GB" dirty="0"/>
              <a:t>De </a:t>
            </a:r>
            <a:r>
              <a:rPr lang="en-GB" dirty="0" err="1"/>
              <a:t>meiden</a:t>
            </a:r>
            <a:r>
              <a:rPr lang="en-GB" dirty="0"/>
              <a:t> </a:t>
            </a:r>
            <a:r>
              <a:rPr lang="en-GB" dirty="0" err="1"/>
              <a:t>dansen</a:t>
            </a:r>
            <a:r>
              <a:rPr lang="en-GB" dirty="0"/>
              <a:t> = 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The girls dance = 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354CA7F0-2654-4A16-A3CC-81D7A56DC5C7}"/>
              </a:ext>
            </a:extLst>
          </p:cNvPr>
          <p:cNvSpPr/>
          <p:nvPr/>
        </p:nvSpPr>
        <p:spPr>
          <a:xfrm>
            <a:off x="5871114" y="3305464"/>
            <a:ext cx="432252" cy="4931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8" name="Rechthoek 45">
            <a:extLst>
              <a:ext uri="{FF2B5EF4-FFF2-40B4-BE49-F238E27FC236}">
                <a16:creationId xmlns:a16="http://schemas.microsoft.com/office/drawing/2014/main" id="{DBE69F06-BDF9-5B86-7B3A-E12AA7E9A5B6}"/>
              </a:ext>
            </a:extLst>
          </p:cNvPr>
          <p:cNvSpPr/>
          <p:nvPr/>
        </p:nvSpPr>
        <p:spPr>
          <a:xfrm>
            <a:off x="4938912" y="2131851"/>
            <a:ext cx="1127760" cy="678180"/>
          </a:xfrm>
          <a:prstGeom prst="rect">
            <a:avLst/>
          </a:prstGeom>
          <a:solidFill>
            <a:srgbClr val="70AD47">
              <a:lumMod val="5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/>
          </a:p>
        </p:txBody>
      </p:sp>
      <p:sp>
        <p:nvSpPr>
          <p:cNvPr id="6" name="Ovaal 108">
            <a:extLst>
              <a:ext uri="{FF2B5EF4-FFF2-40B4-BE49-F238E27FC236}">
                <a16:creationId xmlns:a16="http://schemas.microsoft.com/office/drawing/2014/main" id="{ED7CEEE5-66D5-9C7D-4F93-BB0976D266C2}"/>
              </a:ext>
            </a:extLst>
          </p:cNvPr>
          <p:cNvSpPr>
            <a:spLocks noChangeAspect="1"/>
          </p:cNvSpPr>
          <p:nvPr/>
        </p:nvSpPr>
        <p:spPr>
          <a:xfrm>
            <a:off x="5871114" y="2267445"/>
            <a:ext cx="359454" cy="678180"/>
          </a:xfrm>
          <a:prstGeom prst="ellipse">
            <a:avLst/>
          </a:prstGeom>
          <a:solidFill>
            <a:srgbClr val="E614AA"/>
          </a:solidFill>
          <a:ln>
            <a:solidFill>
              <a:srgbClr val="E614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375CF"/>
                </a:solidFill>
              </a:ln>
            </a:endParaRPr>
          </a:p>
        </p:txBody>
      </p:sp>
      <p:sp>
        <p:nvSpPr>
          <p:cNvPr id="12" name="Rechthoek 28">
            <a:extLst>
              <a:ext uri="{FF2B5EF4-FFF2-40B4-BE49-F238E27FC236}">
                <a16:creationId xmlns:a16="http://schemas.microsoft.com/office/drawing/2014/main" id="{690D41DC-8E3A-8BC8-B49E-108B1E3051E5}"/>
              </a:ext>
            </a:extLst>
          </p:cNvPr>
          <p:cNvSpPr/>
          <p:nvPr/>
        </p:nvSpPr>
        <p:spPr>
          <a:xfrm>
            <a:off x="4250752" y="2131851"/>
            <a:ext cx="368300" cy="6731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/>
          </a:p>
        </p:txBody>
      </p:sp>
      <p:sp>
        <p:nvSpPr>
          <p:cNvPr id="15" name="Rechthoek 28">
            <a:extLst>
              <a:ext uri="{FF2B5EF4-FFF2-40B4-BE49-F238E27FC236}">
                <a16:creationId xmlns:a16="http://schemas.microsoft.com/office/drawing/2014/main" id="{1C67478E-5864-656C-A527-74169801A966}"/>
              </a:ext>
            </a:extLst>
          </p:cNvPr>
          <p:cNvSpPr/>
          <p:nvPr/>
        </p:nvSpPr>
        <p:spPr>
          <a:xfrm>
            <a:off x="4250752" y="4196595"/>
            <a:ext cx="368300" cy="6731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/>
          </a:p>
        </p:txBody>
      </p:sp>
      <p:sp>
        <p:nvSpPr>
          <p:cNvPr id="16" name="Rechthoek 45">
            <a:extLst>
              <a:ext uri="{FF2B5EF4-FFF2-40B4-BE49-F238E27FC236}">
                <a16:creationId xmlns:a16="http://schemas.microsoft.com/office/drawing/2014/main" id="{01A8C76A-E368-F93E-DF3B-A006BD851F2C}"/>
              </a:ext>
            </a:extLst>
          </p:cNvPr>
          <p:cNvSpPr/>
          <p:nvPr/>
        </p:nvSpPr>
        <p:spPr>
          <a:xfrm>
            <a:off x="4938912" y="4191515"/>
            <a:ext cx="1127760" cy="678180"/>
          </a:xfrm>
          <a:prstGeom prst="rect">
            <a:avLst/>
          </a:prstGeom>
          <a:solidFill>
            <a:srgbClr val="70AD47">
              <a:lumMod val="5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/>
          </a:p>
        </p:txBody>
      </p:sp>
      <p:sp>
        <p:nvSpPr>
          <p:cNvPr id="17" name="Ovaal 11">
            <a:extLst>
              <a:ext uri="{FF2B5EF4-FFF2-40B4-BE49-F238E27FC236}">
                <a16:creationId xmlns:a16="http://schemas.microsoft.com/office/drawing/2014/main" id="{E776758F-2231-83C1-BE3D-11B7C8750D25}"/>
              </a:ext>
            </a:extLst>
          </p:cNvPr>
          <p:cNvSpPr>
            <a:spLocks noChangeAspect="1"/>
          </p:cNvSpPr>
          <p:nvPr/>
        </p:nvSpPr>
        <p:spPr>
          <a:xfrm>
            <a:off x="5871114" y="4364153"/>
            <a:ext cx="368300" cy="723364"/>
          </a:xfrm>
          <a:prstGeom prst="ellipse">
            <a:avLst/>
          </a:prstGeom>
          <a:solidFill>
            <a:srgbClr val="F375CF"/>
          </a:solidFill>
          <a:ln>
            <a:solidFill>
              <a:srgbClr val="F375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375CF"/>
                </a:solidFill>
              </a:ln>
            </a:endParaRPr>
          </a:p>
        </p:txBody>
      </p:sp>
      <p:sp>
        <p:nvSpPr>
          <p:cNvPr id="4" name="Stroomdiagram: Verbindingslijn 3">
            <a:extLst>
              <a:ext uri="{FF2B5EF4-FFF2-40B4-BE49-F238E27FC236}">
                <a16:creationId xmlns:a16="http://schemas.microsoft.com/office/drawing/2014/main" id="{DCABB657-A439-2ACE-3E96-135A21D0356D}"/>
              </a:ext>
            </a:extLst>
          </p:cNvPr>
          <p:cNvSpPr/>
          <p:nvPr/>
        </p:nvSpPr>
        <p:spPr>
          <a:xfrm>
            <a:off x="6386532" y="2091471"/>
            <a:ext cx="800100" cy="800100"/>
          </a:xfrm>
          <a:prstGeom prst="flowChartConnector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 dirty="0"/>
          </a:p>
        </p:txBody>
      </p:sp>
      <p:sp>
        <p:nvSpPr>
          <p:cNvPr id="5" name="Gelijkbenige driehoek 4">
            <a:extLst>
              <a:ext uri="{FF2B5EF4-FFF2-40B4-BE49-F238E27FC236}">
                <a16:creationId xmlns:a16="http://schemas.microsoft.com/office/drawing/2014/main" id="{19F435F4-FA89-7929-ED46-D4E39F66467E}"/>
              </a:ext>
            </a:extLst>
          </p:cNvPr>
          <p:cNvSpPr/>
          <p:nvPr/>
        </p:nvSpPr>
        <p:spPr>
          <a:xfrm>
            <a:off x="6911937" y="2320715"/>
            <a:ext cx="469539" cy="406399"/>
          </a:xfrm>
          <a:prstGeom prst="triangle">
            <a:avLst>
              <a:gd name="adj" fmla="val 50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7" name="Gelijkbenige driehoek 6">
            <a:extLst>
              <a:ext uri="{FF2B5EF4-FFF2-40B4-BE49-F238E27FC236}">
                <a16:creationId xmlns:a16="http://schemas.microsoft.com/office/drawing/2014/main" id="{8712F2E0-3409-2AAD-EE5D-0A90CB380C2C}"/>
              </a:ext>
            </a:extLst>
          </p:cNvPr>
          <p:cNvSpPr/>
          <p:nvPr/>
        </p:nvSpPr>
        <p:spPr>
          <a:xfrm>
            <a:off x="6911935" y="2489266"/>
            <a:ext cx="469541" cy="406401"/>
          </a:xfrm>
          <a:prstGeom prst="triangle">
            <a:avLst>
              <a:gd name="adj" fmla="val 50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9" name="Stroomdiagram: Verbindingslijn 8">
            <a:extLst>
              <a:ext uri="{FF2B5EF4-FFF2-40B4-BE49-F238E27FC236}">
                <a16:creationId xmlns:a16="http://schemas.microsoft.com/office/drawing/2014/main" id="{17E8ADD9-E79B-4F69-7DFA-6AA7CDB11550}"/>
              </a:ext>
            </a:extLst>
          </p:cNvPr>
          <p:cNvSpPr/>
          <p:nvPr/>
        </p:nvSpPr>
        <p:spPr>
          <a:xfrm>
            <a:off x="6414245" y="4130555"/>
            <a:ext cx="800100" cy="800100"/>
          </a:xfrm>
          <a:prstGeom prst="flowChartConnector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91547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12" grpId="0" animBg="1"/>
      <p:bldP spid="15" grpId="0" animBg="1"/>
      <p:bldP spid="16" grpId="0" animBg="1"/>
      <p:bldP spid="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09CE5-AC16-4715-A9CF-DCD76EB28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Individueel</a:t>
            </a:r>
            <a:r>
              <a:rPr lang="en-GB" dirty="0"/>
              <a:t> </a:t>
            </a:r>
            <a:r>
              <a:rPr lang="en-GB" dirty="0" err="1"/>
              <a:t>oefenen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D4A9D-F763-4D76-87F6-43ADAA0FD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57739"/>
            <a:ext cx="10178322" cy="442185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400" dirty="0">
              <a:solidFill>
                <a:schemeClr val="tx1"/>
              </a:solidFill>
              <a:ea typeface="Times New Roman" panose="02020603050405020304" pitchFamily="18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GB" sz="2400" dirty="0" err="1">
                <a:solidFill>
                  <a:schemeClr val="tx1"/>
                </a:solidFill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Gebruik</a:t>
            </a:r>
            <a:r>
              <a:rPr lang="en-GB" sz="2400" dirty="0">
                <a:solidFill>
                  <a:schemeClr val="tx1"/>
                </a:solidFill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je tablet of laptop om zelf te </a:t>
            </a:r>
            <a:r>
              <a:rPr lang="en-GB" sz="2400" dirty="0" err="1">
                <a:solidFill>
                  <a:schemeClr val="tx1"/>
                </a:solidFill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puzzelen</a:t>
            </a:r>
            <a:r>
              <a:rPr lang="en-GB" sz="2400" dirty="0">
                <a:solidFill>
                  <a:schemeClr val="tx1"/>
                </a:solidFill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in de app:</a:t>
            </a:r>
            <a:endParaRPr lang="en-GB" sz="2400" dirty="0">
              <a:solidFill>
                <a:schemeClr val="tx1"/>
              </a:solidFill>
              <a:effectLst/>
              <a:ea typeface="Times New Roman" panose="02020603050405020304" pitchFamily="18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GB" sz="2400" u="sng" dirty="0">
              <a:solidFill>
                <a:srgbClr val="936888"/>
              </a:solidFill>
              <a:ea typeface="Times New Roman" panose="02020603050405020304" pitchFamily="18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nl-NL" sz="2400" dirty="0">
                <a:solidFill>
                  <a:schemeClr val="tx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Ga naar </a:t>
            </a:r>
            <a:r>
              <a:rPr lang="nl-NL" sz="2400" b="0" i="0" dirty="0">
                <a:effectLst/>
                <a:latin typeface="Calibri" panose="020F0502020204030204" pitchFamily="34" charset="0"/>
                <a:hlinkClick r:id="rId3"/>
              </a:rPr>
              <a:t>www.uu.nl/codetaal</a:t>
            </a:r>
            <a:endParaRPr lang="nl-NL" sz="2400" dirty="0">
              <a:solidFill>
                <a:schemeClr val="tx1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nl-NL" sz="2400" dirty="0">
                <a:solidFill>
                  <a:schemeClr val="tx1"/>
                </a:solidFill>
              </a:rPr>
              <a:t>Klik op “Lessen voor voortgezet onderwijs” en dan op “</a:t>
            </a:r>
            <a:r>
              <a:rPr lang="nl-NL" sz="2400" dirty="0" err="1">
                <a:solidFill>
                  <a:schemeClr val="tx1"/>
                </a:solidFill>
              </a:rPr>
              <a:t>Nouns</a:t>
            </a:r>
            <a:r>
              <a:rPr lang="nl-NL" sz="2400" dirty="0">
                <a:solidFill>
                  <a:schemeClr val="tx1"/>
                </a:solidFill>
              </a:rPr>
              <a:t>”</a:t>
            </a:r>
          </a:p>
          <a:p>
            <a:pPr marL="0" indent="0">
              <a:buNone/>
            </a:pPr>
            <a:endParaRPr lang="nl-NL" dirty="0">
              <a:solidFill>
                <a:schemeClr val="tx1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7467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8D497-BF6C-4188-BC83-845014ECB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of the day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401A0-1FCB-4ADE-BFAD-EAC41B9D6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nl-NL" sz="2800" dirty="0"/>
              <a:t>Hoe geef je aan dat er ergens meerdere van zijn?</a:t>
            </a:r>
          </a:p>
          <a:p>
            <a:pPr marL="0" indent="0" algn="ctr">
              <a:buNone/>
            </a:pPr>
            <a:endParaRPr lang="nl-NL" sz="2800" dirty="0"/>
          </a:p>
          <a:p>
            <a:pPr marL="0" indent="0" algn="ctr">
              <a:buNone/>
            </a:pPr>
            <a:r>
              <a:rPr lang="nl-NL" sz="2800" dirty="0"/>
              <a:t>Nu weet je hoe je in verschillende talen de meervoudsvorm kunt maken</a:t>
            </a:r>
          </a:p>
          <a:p>
            <a:pPr marL="0" indent="0" algn="ctr">
              <a:buNone/>
            </a:pPr>
            <a:endParaRPr lang="nl-NL" sz="2800" dirty="0"/>
          </a:p>
          <a:p>
            <a:pPr marL="0" indent="0" algn="ctr">
              <a:buNone/>
            </a:pPr>
            <a:endParaRPr lang="nl-NL" sz="2800" dirty="0"/>
          </a:p>
          <a:p>
            <a:pPr marL="0" indent="0" algn="ctr">
              <a:buNone/>
            </a:pPr>
            <a:endParaRPr lang="nl-NL" sz="2800" dirty="0"/>
          </a:p>
          <a:p>
            <a:pPr marL="0" indent="0" algn="ctr">
              <a:buNone/>
            </a:pPr>
            <a:endParaRPr lang="nl-NL" sz="2800" dirty="0"/>
          </a:p>
          <a:p>
            <a:pPr marL="0" indent="0">
              <a:buNone/>
            </a:pPr>
            <a:r>
              <a:rPr lang="nl-NL" sz="2800" dirty="0"/>
              <a:t>Volgende keer: werkwoorden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4093010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73E0D-9FA3-4A09-896C-76FA90200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Vorige</a:t>
            </a:r>
            <a:r>
              <a:rPr lang="en-GB" dirty="0"/>
              <a:t> keer: </a:t>
            </a:r>
            <a:r>
              <a:rPr lang="en-GB" dirty="0" err="1"/>
              <a:t>Zelfstandig</a:t>
            </a:r>
            <a:r>
              <a:rPr lang="en-GB" dirty="0"/>
              <a:t> </a:t>
            </a:r>
            <a:r>
              <a:rPr lang="en-GB" dirty="0" err="1"/>
              <a:t>naamwoord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9EA3C-FA03-419D-B16F-4718F92C6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Mensen</a:t>
            </a:r>
            <a:r>
              <a:rPr lang="en-GB" dirty="0"/>
              <a:t>/</a:t>
            </a:r>
            <a:r>
              <a:rPr lang="en-GB" dirty="0" err="1"/>
              <a:t>dieren</a:t>
            </a:r>
            <a:r>
              <a:rPr lang="en-GB" dirty="0"/>
              <a:t>/</a:t>
            </a:r>
            <a:r>
              <a:rPr lang="en-GB" dirty="0" err="1"/>
              <a:t>dingen</a:t>
            </a:r>
            <a:r>
              <a:rPr lang="en-GB" dirty="0"/>
              <a:t>!</a:t>
            </a:r>
          </a:p>
          <a:p>
            <a:endParaRPr lang="en-GB" dirty="0"/>
          </a:p>
          <a:p>
            <a:r>
              <a:rPr lang="en-GB" dirty="0" err="1"/>
              <a:t>Dus</a:t>
            </a:r>
            <a:r>
              <a:rPr lang="en-GB" dirty="0"/>
              <a:t> alle </a:t>
            </a:r>
            <a:r>
              <a:rPr lang="en-GB" dirty="0" err="1"/>
              <a:t>soorten</a:t>
            </a:r>
            <a:r>
              <a:rPr lang="en-GB" dirty="0"/>
              <a:t> eten die </a:t>
            </a:r>
            <a:r>
              <a:rPr lang="en-GB" dirty="0" err="1"/>
              <a:t>wij</a:t>
            </a:r>
            <a:r>
              <a:rPr lang="en-GB" dirty="0"/>
              <a:t> </a:t>
            </a:r>
            <a:r>
              <a:rPr lang="en-GB" dirty="0" err="1"/>
              <a:t>hadden</a:t>
            </a:r>
            <a:r>
              <a:rPr lang="en-GB" dirty="0"/>
              <a:t> </a:t>
            </a:r>
            <a:r>
              <a:rPr lang="en-GB" dirty="0" err="1"/>
              <a:t>genoemd</a:t>
            </a:r>
            <a:r>
              <a:rPr lang="en-GB" dirty="0"/>
              <a:t> </a:t>
            </a:r>
            <a:r>
              <a:rPr lang="en-GB" dirty="0" err="1"/>
              <a:t>waren</a:t>
            </a:r>
            <a:r>
              <a:rPr lang="en-GB" dirty="0"/>
              <a:t> </a:t>
            </a:r>
            <a:r>
              <a:rPr lang="en-GB" u="sng" dirty="0" err="1"/>
              <a:t>zelfstandig</a:t>
            </a:r>
            <a:r>
              <a:rPr lang="en-GB" u="sng" dirty="0"/>
              <a:t> </a:t>
            </a:r>
            <a:r>
              <a:rPr lang="en-GB" u="sng" dirty="0" err="1"/>
              <a:t>naamwoorden</a:t>
            </a:r>
            <a:r>
              <a:rPr lang="en-GB" dirty="0"/>
              <a:t>.</a:t>
            </a:r>
          </a:p>
          <a:p>
            <a:endParaRPr lang="en-GB" dirty="0"/>
          </a:p>
        </p:txBody>
      </p:sp>
      <p:sp>
        <p:nvSpPr>
          <p:cNvPr id="5" name="Rechthoek 32">
            <a:extLst>
              <a:ext uri="{FF2B5EF4-FFF2-40B4-BE49-F238E27FC236}">
                <a16:creationId xmlns:a16="http://schemas.microsoft.com/office/drawing/2014/main" id="{A1CBD116-59C8-40AC-B8DB-BB4D6C7C08CC}"/>
              </a:ext>
            </a:extLst>
          </p:cNvPr>
          <p:cNvSpPr/>
          <p:nvPr/>
        </p:nvSpPr>
        <p:spPr>
          <a:xfrm>
            <a:off x="5776959" y="2136409"/>
            <a:ext cx="1127760" cy="678180"/>
          </a:xfrm>
          <a:prstGeom prst="rect">
            <a:avLst/>
          </a:prstGeom>
          <a:solidFill>
            <a:srgbClr val="70AD47">
              <a:lumMod val="5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1669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270A0-F475-4DF8-A914-9EF8268C6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0829" y="379013"/>
            <a:ext cx="8730342" cy="952501"/>
          </a:xfrm>
        </p:spPr>
        <p:txBody>
          <a:bodyPr anchor="t">
            <a:normAutofit/>
          </a:bodyPr>
          <a:lstStyle/>
          <a:p>
            <a:pPr algn="ctr"/>
            <a:r>
              <a:rPr lang="en-GB" dirty="0" err="1"/>
              <a:t>Zelfstandig</a:t>
            </a:r>
            <a:r>
              <a:rPr lang="en-GB" dirty="0"/>
              <a:t> </a:t>
            </a:r>
            <a:r>
              <a:rPr lang="en-GB" dirty="0" err="1"/>
              <a:t>naamwoord</a:t>
            </a:r>
            <a:endParaRPr lang="en-NL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C9313D0-3084-45BB-8E49-CBD008E8D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153887"/>
            <a:ext cx="10178322" cy="4725706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Hoe geef je aan </a:t>
            </a:r>
            <a:r>
              <a:rPr lang="en-GB" dirty="0" err="1"/>
              <a:t>dat</a:t>
            </a:r>
            <a:r>
              <a:rPr lang="en-GB" dirty="0"/>
              <a:t> er </a:t>
            </a:r>
            <a:r>
              <a:rPr lang="en-GB" dirty="0" err="1"/>
              <a:t>ergens</a:t>
            </a:r>
            <a:r>
              <a:rPr lang="en-GB" dirty="0"/>
              <a:t> </a:t>
            </a:r>
            <a:r>
              <a:rPr lang="en-GB" dirty="0" err="1"/>
              <a:t>meerdere</a:t>
            </a:r>
            <a:r>
              <a:rPr lang="en-GB" dirty="0"/>
              <a:t> van </a:t>
            </a:r>
            <a:r>
              <a:rPr lang="en-GB" dirty="0" err="1"/>
              <a:t>zijn</a:t>
            </a:r>
            <a:r>
              <a:rPr lang="en-GB" dirty="0"/>
              <a:t>?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	      			</a:t>
            </a:r>
            <a:endParaRPr lang="en-NL" u="sng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4E419D3-C674-4406-A57D-C07B507E61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5223" y="1905655"/>
            <a:ext cx="2013857" cy="161108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00AF113-74BC-48F1-99E9-E01A61B60A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7093" y="1833196"/>
            <a:ext cx="2068097" cy="175600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0" name="Arrow: Down 9">
            <a:extLst>
              <a:ext uri="{FF2B5EF4-FFF2-40B4-BE49-F238E27FC236}">
                <a16:creationId xmlns:a16="http://schemas.microsoft.com/office/drawing/2014/main" id="{BB40107B-CBBC-4450-B0C5-4289EE96B6D2}"/>
              </a:ext>
            </a:extLst>
          </p:cNvPr>
          <p:cNvSpPr/>
          <p:nvPr/>
        </p:nvSpPr>
        <p:spPr>
          <a:xfrm>
            <a:off x="4119535" y="3789665"/>
            <a:ext cx="319849" cy="3892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6C60FED5-D1B7-4E60-B001-AE594DBE16D3}"/>
              </a:ext>
            </a:extLst>
          </p:cNvPr>
          <p:cNvSpPr/>
          <p:nvPr/>
        </p:nvSpPr>
        <p:spPr>
          <a:xfrm>
            <a:off x="7912541" y="3789665"/>
            <a:ext cx="319849" cy="4091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5CE2E5D-8A6F-401C-94C0-EE2E3E48098D}"/>
              </a:ext>
            </a:extLst>
          </p:cNvPr>
          <p:cNvSpPr txBox="1"/>
          <p:nvPr/>
        </p:nvSpPr>
        <p:spPr>
          <a:xfrm>
            <a:off x="3098265" y="4185243"/>
            <a:ext cx="2307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De </a:t>
            </a:r>
            <a:r>
              <a:rPr lang="en-GB" dirty="0" err="1"/>
              <a:t>citroen</a:t>
            </a:r>
            <a:r>
              <a:rPr lang="en-GB" dirty="0"/>
              <a:t> </a:t>
            </a:r>
            <a:endParaRPr lang="en-NL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98ADA6F-4469-43B4-B866-3F9BFC7BE3B9}"/>
              </a:ext>
            </a:extLst>
          </p:cNvPr>
          <p:cNvSpPr txBox="1"/>
          <p:nvPr/>
        </p:nvSpPr>
        <p:spPr>
          <a:xfrm>
            <a:off x="7107092" y="4197724"/>
            <a:ext cx="2068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De </a:t>
            </a:r>
            <a:r>
              <a:rPr lang="en-GB" dirty="0" err="1"/>
              <a:t>citroen</a:t>
            </a:r>
            <a:r>
              <a:rPr lang="en-GB" u="sng" dirty="0" err="1"/>
              <a:t>en</a:t>
            </a:r>
            <a:endParaRPr lang="en-NL" u="sng" dirty="0"/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F73D2413-8574-47CB-AA52-B420A06BD067}"/>
              </a:ext>
            </a:extLst>
          </p:cNvPr>
          <p:cNvSpPr/>
          <p:nvPr/>
        </p:nvSpPr>
        <p:spPr>
          <a:xfrm>
            <a:off x="4119535" y="4652790"/>
            <a:ext cx="319849" cy="3892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0EEC2729-9BA0-4EF9-B716-D5D6F3A435A5}"/>
              </a:ext>
            </a:extLst>
          </p:cNvPr>
          <p:cNvSpPr/>
          <p:nvPr/>
        </p:nvSpPr>
        <p:spPr>
          <a:xfrm>
            <a:off x="7924178" y="4650512"/>
            <a:ext cx="319849" cy="4091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1" name="Rechthoek 45">
            <a:extLst>
              <a:ext uri="{FF2B5EF4-FFF2-40B4-BE49-F238E27FC236}">
                <a16:creationId xmlns:a16="http://schemas.microsoft.com/office/drawing/2014/main" id="{3901D4E6-943A-41D3-91FD-BBEDC9F9FB6E}"/>
              </a:ext>
            </a:extLst>
          </p:cNvPr>
          <p:cNvSpPr/>
          <p:nvPr/>
        </p:nvSpPr>
        <p:spPr>
          <a:xfrm>
            <a:off x="7469084" y="5245121"/>
            <a:ext cx="1127760" cy="678180"/>
          </a:xfrm>
          <a:prstGeom prst="rect">
            <a:avLst/>
          </a:prstGeom>
          <a:solidFill>
            <a:srgbClr val="70AD47">
              <a:lumMod val="5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/>
          </a:p>
        </p:txBody>
      </p:sp>
      <p:sp>
        <p:nvSpPr>
          <p:cNvPr id="24" name="Rechthoek 45">
            <a:extLst>
              <a:ext uri="{FF2B5EF4-FFF2-40B4-BE49-F238E27FC236}">
                <a16:creationId xmlns:a16="http://schemas.microsoft.com/office/drawing/2014/main" id="{B7688319-72FB-4B5B-A5C6-5F34176F3DFD}"/>
              </a:ext>
            </a:extLst>
          </p:cNvPr>
          <p:cNvSpPr/>
          <p:nvPr/>
        </p:nvSpPr>
        <p:spPr>
          <a:xfrm>
            <a:off x="3688271" y="5245121"/>
            <a:ext cx="1127760" cy="678180"/>
          </a:xfrm>
          <a:prstGeom prst="rect">
            <a:avLst/>
          </a:prstGeom>
          <a:solidFill>
            <a:srgbClr val="70AD47">
              <a:lumMod val="5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/>
          </a:p>
        </p:txBody>
      </p:sp>
      <p:sp>
        <p:nvSpPr>
          <p:cNvPr id="27" name="Rechthoek 11">
            <a:extLst>
              <a:ext uri="{FF2B5EF4-FFF2-40B4-BE49-F238E27FC236}">
                <a16:creationId xmlns:a16="http://schemas.microsoft.com/office/drawing/2014/main" id="{5B91FFC3-C561-45C5-8219-ECE309C1667A}"/>
              </a:ext>
            </a:extLst>
          </p:cNvPr>
          <p:cNvSpPr/>
          <p:nvPr/>
        </p:nvSpPr>
        <p:spPr>
          <a:xfrm>
            <a:off x="3098265" y="5247661"/>
            <a:ext cx="368300" cy="6731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NL"/>
          </a:p>
        </p:txBody>
      </p:sp>
      <p:sp>
        <p:nvSpPr>
          <p:cNvPr id="28" name="Rechthoek 11">
            <a:extLst>
              <a:ext uri="{FF2B5EF4-FFF2-40B4-BE49-F238E27FC236}">
                <a16:creationId xmlns:a16="http://schemas.microsoft.com/office/drawing/2014/main" id="{2A0C0D4E-8848-4F81-A648-9DD347FD6D69}"/>
              </a:ext>
            </a:extLst>
          </p:cNvPr>
          <p:cNvSpPr/>
          <p:nvPr/>
        </p:nvSpPr>
        <p:spPr>
          <a:xfrm>
            <a:off x="6900940" y="5245121"/>
            <a:ext cx="368300" cy="6731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NL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CDC99073-EE9E-26A8-626B-C16B5F5E9FA3}"/>
              </a:ext>
            </a:extLst>
          </p:cNvPr>
          <p:cNvSpPr/>
          <p:nvPr/>
        </p:nvSpPr>
        <p:spPr>
          <a:xfrm>
            <a:off x="8502568" y="5345355"/>
            <a:ext cx="366499" cy="634472"/>
          </a:xfrm>
          <a:prstGeom prst="ellipse">
            <a:avLst/>
          </a:prstGeom>
          <a:solidFill>
            <a:srgbClr val="E614AA"/>
          </a:solidFill>
          <a:ln>
            <a:solidFill>
              <a:srgbClr val="E614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375CF"/>
                </a:solidFill>
              </a:ln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C702AF4C-0D1C-B8AF-46E4-2C90F0BA9828}"/>
              </a:ext>
            </a:extLst>
          </p:cNvPr>
          <p:cNvSpPr txBox="1"/>
          <p:nvPr/>
        </p:nvSpPr>
        <p:spPr>
          <a:xfrm>
            <a:off x="2913017" y="5918221"/>
            <a:ext cx="704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15B1B7F2-F319-2C5F-E12E-6DBFF87AEC7F}"/>
              </a:ext>
            </a:extLst>
          </p:cNvPr>
          <p:cNvSpPr txBox="1">
            <a:spLocks/>
          </p:cNvSpPr>
          <p:nvPr/>
        </p:nvSpPr>
        <p:spPr>
          <a:xfrm>
            <a:off x="1251678" y="6099122"/>
            <a:ext cx="10178322" cy="47257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dirty="0" err="1"/>
              <a:t>Kun</a:t>
            </a:r>
            <a:r>
              <a:rPr lang="en-GB" dirty="0"/>
              <a:t> je </a:t>
            </a:r>
            <a:r>
              <a:rPr lang="en-GB" dirty="0" err="1"/>
              <a:t>ook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meervoudsvorm</a:t>
            </a:r>
            <a:r>
              <a:rPr lang="en-GB" dirty="0"/>
              <a:t> </a:t>
            </a:r>
            <a:r>
              <a:rPr lang="en-GB" dirty="0" err="1"/>
              <a:t>maken</a:t>
            </a:r>
            <a:r>
              <a:rPr lang="en-GB" dirty="0"/>
              <a:t> in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andere</a:t>
            </a:r>
            <a:r>
              <a:rPr lang="en-GB" dirty="0"/>
              <a:t> taal die je </a:t>
            </a:r>
            <a:r>
              <a:rPr lang="en-GB" dirty="0" err="1"/>
              <a:t>kent</a:t>
            </a:r>
            <a:r>
              <a:rPr lang="en-GB" dirty="0"/>
              <a:t>? </a:t>
            </a:r>
            <a:r>
              <a:rPr lang="en-GB" dirty="0" err="1"/>
              <a:t>Bijvoorbeeld</a:t>
            </a:r>
            <a:r>
              <a:rPr lang="en-GB" dirty="0"/>
              <a:t> in het Turks, </a:t>
            </a:r>
            <a:r>
              <a:rPr lang="en-GB" dirty="0" err="1"/>
              <a:t>Arabisch</a:t>
            </a:r>
            <a:r>
              <a:rPr lang="en-GB" dirty="0"/>
              <a:t>, Afrikaans, </a:t>
            </a:r>
            <a:r>
              <a:rPr lang="en-GB" dirty="0" err="1"/>
              <a:t>Duits</a:t>
            </a:r>
            <a:r>
              <a:rPr lang="en-GB" dirty="0"/>
              <a:t> etc…? 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n-GB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n-GB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n-GB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n-GB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n-GB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		      			</a:t>
            </a:r>
            <a:endParaRPr lang="en-NL" u="sng" dirty="0"/>
          </a:p>
        </p:txBody>
      </p:sp>
    </p:spTree>
    <p:extLst>
      <p:ext uri="{BB962C8B-B14F-4D97-AF65-F5344CB8AC3E}">
        <p14:creationId xmlns:p14="http://schemas.microsoft.com/office/powerpoint/2010/main" val="1872126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21" grpId="0" animBg="1"/>
      <p:bldP spid="24" grpId="0" animBg="1"/>
      <p:bldP spid="27" grpId="0" animBg="1"/>
      <p:bldP spid="28" grpId="0" animBg="1"/>
      <p:bldP spid="5" grpId="0" animBg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F5A88-73F5-47B0-9F6B-0834DCDFF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Zelfstandig</a:t>
            </a:r>
            <a:r>
              <a:rPr lang="en-GB" dirty="0"/>
              <a:t> </a:t>
            </a:r>
            <a:r>
              <a:rPr lang="en-GB" dirty="0" err="1"/>
              <a:t>naamwoord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6A4D7-C8DB-4B0F-8352-44124054D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Is er nog een </a:t>
            </a:r>
            <a:r>
              <a:rPr lang="en-GB" dirty="0" err="1"/>
              <a:t>manier</a:t>
            </a:r>
            <a:r>
              <a:rPr lang="en-GB" dirty="0"/>
              <a:t> om </a:t>
            </a:r>
            <a:r>
              <a:rPr lang="en-GB" dirty="0" err="1"/>
              <a:t>meervoud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maken</a:t>
            </a:r>
            <a:r>
              <a:rPr lang="en-GB" dirty="0"/>
              <a:t> in het </a:t>
            </a:r>
            <a:r>
              <a:rPr lang="en-GB" dirty="0" err="1"/>
              <a:t>Nederlands</a:t>
            </a:r>
            <a:r>
              <a:rPr lang="en-GB" dirty="0"/>
              <a:t>?</a:t>
            </a:r>
          </a:p>
          <a:p>
            <a:endParaRPr lang="en-GB" dirty="0"/>
          </a:p>
          <a:p>
            <a:r>
              <a:rPr lang="en-GB" dirty="0" err="1"/>
              <a:t>Kun</a:t>
            </a:r>
            <a:r>
              <a:rPr lang="en-GB" dirty="0"/>
              <a:t> je </a:t>
            </a:r>
            <a:r>
              <a:rPr lang="en-GB" dirty="0" err="1"/>
              <a:t>ook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meervoudsvorm</a:t>
            </a:r>
            <a:r>
              <a:rPr lang="en-GB" dirty="0"/>
              <a:t> </a:t>
            </a:r>
            <a:r>
              <a:rPr lang="en-GB" dirty="0" err="1"/>
              <a:t>maken</a:t>
            </a:r>
            <a:r>
              <a:rPr lang="en-GB" dirty="0"/>
              <a:t> in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andere</a:t>
            </a:r>
            <a:r>
              <a:rPr lang="en-GB" dirty="0"/>
              <a:t> taal die je </a:t>
            </a:r>
            <a:r>
              <a:rPr lang="en-GB" dirty="0" err="1"/>
              <a:t>kent</a:t>
            </a:r>
            <a:r>
              <a:rPr lang="en-GB" dirty="0"/>
              <a:t>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Ga verder met de opdracht op je hand-out om deze </a:t>
            </a:r>
            <a:r>
              <a:rPr lang="en-GB" dirty="0" err="1"/>
              <a:t>vraag</a:t>
            </a:r>
            <a:r>
              <a:rPr lang="en-GB" dirty="0"/>
              <a:t> te </a:t>
            </a:r>
            <a:r>
              <a:rPr lang="en-GB" dirty="0" err="1"/>
              <a:t>beantwoorden</a:t>
            </a:r>
            <a:r>
              <a:rPr lang="en-GB" dirty="0"/>
              <a:t>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8395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270A0-F475-4DF8-A914-9EF8268C6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0829" y="379013"/>
            <a:ext cx="8730342" cy="952501"/>
          </a:xfrm>
        </p:spPr>
        <p:txBody>
          <a:bodyPr anchor="t">
            <a:normAutofit/>
          </a:bodyPr>
          <a:lstStyle/>
          <a:p>
            <a:pPr algn="ctr"/>
            <a:r>
              <a:rPr lang="en-GB" dirty="0" err="1"/>
              <a:t>Nabespreking</a:t>
            </a:r>
            <a:r>
              <a:rPr lang="en-GB" dirty="0"/>
              <a:t> - Nederlands</a:t>
            </a:r>
            <a:endParaRPr lang="en-NL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C9313D0-3084-45BB-8E49-CBD008E8D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153887"/>
            <a:ext cx="10178322" cy="47257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/>
              <a:t>Hoe geef je aan </a:t>
            </a:r>
            <a:r>
              <a:rPr lang="en-GB" dirty="0" err="1"/>
              <a:t>dat</a:t>
            </a:r>
            <a:r>
              <a:rPr lang="en-GB" dirty="0"/>
              <a:t> er </a:t>
            </a:r>
            <a:r>
              <a:rPr lang="en-GB" dirty="0" err="1"/>
              <a:t>ergens</a:t>
            </a:r>
            <a:r>
              <a:rPr lang="en-GB" dirty="0"/>
              <a:t> </a:t>
            </a:r>
            <a:r>
              <a:rPr lang="en-GB" dirty="0" err="1"/>
              <a:t>meerdere</a:t>
            </a:r>
            <a:r>
              <a:rPr lang="en-GB" dirty="0"/>
              <a:t> van </a:t>
            </a:r>
            <a:r>
              <a:rPr lang="en-GB" dirty="0" err="1"/>
              <a:t>zijn</a:t>
            </a:r>
            <a:r>
              <a:rPr lang="en-GB" dirty="0"/>
              <a:t>?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	      			</a:t>
            </a:r>
            <a:endParaRPr lang="en-NL" u="sng" dirty="0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BB40107B-CBBC-4450-B0C5-4289EE96B6D2}"/>
              </a:ext>
            </a:extLst>
          </p:cNvPr>
          <p:cNvSpPr/>
          <p:nvPr/>
        </p:nvSpPr>
        <p:spPr>
          <a:xfrm>
            <a:off x="4119535" y="3789665"/>
            <a:ext cx="319849" cy="3892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6C60FED5-D1B7-4E60-B001-AE594DBE16D3}"/>
              </a:ext>
            </a:extLst>
          </p:cNvPr>
          <p:cNvSpPr/>
          <p:nvPr/>
        </p:nvSpPr>
        <p:spPr>
          <a:xfrm>
            <a:off x="6945614" y="3788461"/>
            <a:ext cx="319849" cy="4091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5CE2E5D-8A6F-401C-94C0-EE2E3E48098D}"/>
              </a:ext>
            </a:extLst>
          </p:cNvPr>
          <p:cNvSpPr txBox="1"/>
          <p:nvPr/>
        </p:nvSpPr>
        <p:spPr>
          <a:xfrm>
            <a:off x="3098265" y="4185243"/>
            <a:ext cx="2307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De </a:t>
            </a:r>
            <a:r>
              <a:rPr kumimoji="0" lang="en-GB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appel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endParaRPr kumimoji="0" lang="en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98ADA6F-4469-43B4-B866-3F9BFC7BE3B9}"/>
              </a:ext>
            </a:extLst>
          </p:cNvPr>
          <p:cNvSpPr txBox="1"/>
          <p:nvPr/>
        </p:nvSpPr>
        <p:spPr>
          <a:xfrm>
            <a:off x="6140165" y="4196520"/>
            <a:ext cx="2068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De </a:t>
            </a:r>
            <a:r>
              <a:rPr kumimoji="0" lang="en-GB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appels</a:t>
            </a:r>
            <a:endParaRPr kumimoji="0" lang="en-NL" sz="18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F73D2413-8574-47CB-AA52-B420A06BD067}"/>
              </a:ext>
            </a:extLst>
          </p:cNvPr>
          <p:cNvSpPr/>
          <p:nvPr/>
        </p:nvSpPr>
        <p:spPr>
          <a:xfrm>
            <a:off x="4119535" y="4652790"/>
            <a:ext cx="319849" cy="3892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0EEC2729-9BA0-4EF9-B716-D5D6F3A435A5}"/>
              </a:ext>
            </a:extLst>
          </p:cNvPr>
          <p:cNvSpPr/>
          <p:nvPr/>
        </p:nvSpPr>
        <p:spPr>
          <a:xfrm>
            <a:off x="6957251" y="4649308"/>
            <a:ext cx="319849" cy="4091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1" name="Rechthoek 45">
            <a:extLst>
              <a:ext uri="{FF2B5EF4-FFF2-40B4-BE49-F238E27FC236}">
                <a16:creationId xmlns:a16="http://schemas.microsoft.com/office/drawing/2014/main" id="{3901D4E6-943A-41D3-91FD-BBEDC9F9FB6E}"/>
              </a:ext>
            </a:extLst>
          </p:cNvPr>
          <p:cNvSpPr/>
          <p:nvPr/>
        </p:nvSpPr>
        <p:spPr>
          <a:xfrm>
            <a:off x="6502157" y="5243917"/>
            <a:ext cx="1127760" cy="678180"/>
          </a:xfrm>
          <a:prstGeom prst="rect">
            <a:avLst/>
          </a:prstGeom>
          <a:solidFill>
            <a:srgbClr val="70AD47">
              <a:lumMod val="5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4" name="Rechthoek 45">
            <a:extLst>
              <a:ext uri="{FF2B5EF4-FFF2-40B4-BE49-F238E27FC236}">
                <a16:creationId xmlns:a16="http://schemas.microsoft.com/office/drawing/2014/main" id="{B7688319-72FB-4B5B-A5C6-5F34176F3DFD}"/>
              </a:ext>
            </a:extLst>
          </p:cNvPr>
          <p:cNvSpPr/>
          <p:nvPr/>
        </p:nvSpPr>
        <p:spPr>
          <a:xfrm>
            <a:off x="3688271" y="5245121"/>
            <a:ext cx="1127760" cy="678180"/>
          </a:xfrm>
          <a:prstGeom prst="rect">
            <a:avLst/>
          </a:prstGeom>
          <a:solidFill>
            <a:srgbClr val="70AD47">
              <a:lumMod val="5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7" name="Rechthoek 11">
            <a:extLst>
              <a:ext uri="{FF2B5EF4-FFF2-40B4-BE49-F238E27FC236}">
                <a16:creationId xmlns:a16="http://schemas.microsoft.com/office/drawing/2014/main" id="{5B91FFC3-C561-45C5-8219-ECE309C1667A}"/>
              </a:ext>
            </a:extLst>
          </p:cNvPr>
          <p:cNvSpPr/>
          <p:nvPr/>
        </p:nvSpPr>
        <p:spPr>
          <a:xfrm>
            <a:off x="3098265" y="5247661"/>
            <a:ext cx="368300" cy="6731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8" name="Rechthoek 11">
            <a:extLst>
              <a:ext uri="{FF2B5EF4-FFF2-40B4-BE49-F238E27FC236}">
                <a16:creationId xmlns:a16="http://schemas.microsoft.com/office/drawing/2014/main" id="{2A0C0D4E-8848-4F81-A648-9DD347FD6D69}"/>
              </a:ext>
            </a:extLst>
          </p:cNvPr>
          <p:cNvSpPr/>
          <p:nvPr/>
        </p:nvSpPr>
        <p:spPr>
          <a:xfrm>
            <a:off x="5934013" y="5243917"/>
            <a:ext cx="368300" cy="6731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9F412D2F-DC31-41E3-A304-800436919A3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6619" y="1784985"/>
            <a:ext cx="2265680" cy="164401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99AADEF-1219-4AEC-96DA-EAA9C9F667B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0329" y="1816666"/>
            <a:ext cx="2475865" cy="160147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6" name="Arrow: Down 35">
            <a:extLst>
              <a:ext uri="{FF2B5EF4-FFF2-40B4-BE49-F238E27FC236}">
                <a16:creationId xmlns:a16="http://schemas.microsoft.com/office/drawing/2014/main" id="{26B6ABE7-DC3C-4DD5-8DE2-F3F0FFBE52C6}"/>
              </a:ext>
            </a:extLst>
          </p:cNvPr>
          <p:cNvSpPr/>
          <p:nvPr/>
        </p:nvSpPr>
        <p:spPr>
          <a:xfrm>
            <a:off x="9224602" y="3792382"/>
            <a:ext cx="319849" cy="4091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4E60CFD-A3E0-4A0C-9E88-D12AF3B77A36}"/>
              </a:ext>
            </a:extLst>
          </p:cNvPr>
          <p:cNvSpPr txBox="1"/>
          <p:nvPr/>
        </p:nvSpPr>
        <p:spPr>
          <a:xfrm>
            <a:off x="8419153" y="4200441"/>
            <a:ext cx="2068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De </a:t>
            </a:r>
            <a:r>
              <a:rPr kumimoji="0" lang="en-GB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appelen</a:t>
            </a:r>
            <a:endParaRPr kumimoji="0" lang="en-NL" sz="18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8" name="Arrow: Down 37">
            <a:extLst>
              <a:ext uri="{FF2B5EF4-FFF2-40B4-BE49-F238E27FC236}">
                <a16:creationId xmlns:a16="http://schemas.microsoft.com/office/drawing/2014/main" id="{C5F48D7A-437A-4E28-9D13-699861B1E942}"/>
              </a:ext>
            </a:extLst>
          </p:cNvPr>
          <p:cNvSpPr/>
          <p:nvPr/>
        </p:nvSpPr>
        <p:spPr>
          <a:xfrm>
            <a:off x="9236239" y="4653229"/>
            <a:ext cx="319849" cy="4091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9" name="Rechthoek 45">
            <a:extLst>
              <a:ext uri="{FF2B5EF4-FFF2-40B4-BE49-F238E27FC236}">
                <a16:creationId xmlns:a16="http://schemas.microsoft.com/office/drawing/2014/main" id="{DE7DEF25-AC5F-4CC2-837A-B43A506C948B}"/>
              </a:ext>
            </a:extLst>
          </p:cNvPr>
          <p:cNvSpPr/>
          <p:nvPr/>
        </p:nvSpPr>
        <p:spPr>
          <a:xfrm>
            <a:off x="8781145" y="5247838"/>
            <a:ext cx="1127760" cy="678180"/>
          </a:xfrm>
          <a:prstGeom prst="rect">
            <a:avLst/>
          </a:prstGeom>
          <a:solidFill>
            <a:srgbClr val="70AD47">
              <a:lumMod val="5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0" name="Rechthoek 11">
            <a:extLst>
              <a:ext uri="{FF2B5EF4-FFF2-40B4-BE49-F238E27FC236}">
                <a16:creationId xmlns:a16="http://schemas.microsoft.com/office/drawing/2014/main" id="{2FFEC3A3-882A-425A-9F3E-4931B238077B}"/>
              </a:ext>
            </a:extLst>
          </p:cNvPr>
          <p:cNvSpPr/>
          <p:nvPr/>
        </p:nvSpPr>
        <p:spPr>
          <a:xfrm>
            <a:off x="8213001" y="5247838"/>
            <a:ext cx="368300" cy="6731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Ovaal 108">
            <a:extLst>
              <a:ext uri="{FF2B5EF4-FFF2-40B4-BE49-F238E27FC236}">
                <a16:creationId xmlns:a16="http://schemas.microsoft.com/office/drawing/2014/main" id="{68089D1E-080E-190A-B60C-FCB2A58AECD1}"/>
              </a:ext>
            </a:extLst>
          </p:cNvPr>
          <p:cNvSpPr>
            <a:spLocks noChangeAspect="1"/>
          </p:cNvSpPr>
          <p:nvPr/>
        </p:nvSpPr>
        <p:spPr>
          <a:xfrm>
            <a:off x="9750027" y="5421747"/>
            <a:ext cx="358722" cy="676800"/>
          </a:xfrm>
          <a:prstGeom prst="ellipse">
            <a:avLst/>
          </a:prstGeom>
          <a:solidFill>
            <a:srgbClr val="E614AA"/>
          </a:solidFill>
          <a:ln>
            <a:solidFill>
              <a:srgbClr val="E614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375CF"/>
                </a:solidFill>
              </a:ln>
            </a:endParaRPr>
          </a:p>
        </p:txBody>
      </p:sp>
      <p:sp>
        <p:nvSpPr>
          <p:cNvPr id="6" name="Ovaal 11">
            <a:extLst>
              <a:ext uri="{FF2B5EF4-FFF2-40B4-BE49-F238E27FC236}">
                <a16:creationId xmlns:a16="http://schemas.microsoft.com/office/drawing/2014/main" id="{C246657A-22FB-7E79-64B4-34060D66D1B5}"/>
              </a:ext>
            </a:extLst>
          </p:cNvPr>
          <p:cNvSpPr>
            <a:spLocks noChangeAspect="1"/>
          </p:cNvSpPr>
          <p:nvPr/>
        </p:nvSpPr>
        <p:spPr>
          <a:xfrm>
            <a:off x="7453541" y="5421747"/>
            <a:ext cx="344592" cy="676800"/>
          </a:xfrm>
          <a:prstGeom prst="ellipse">
            <a:avLst/>
          </a:prstGeom>
          <a:solidFill>
            <a:srgbClr val="F375CF"/>
          </a:solidFill>
          <a:ln>
            <a:solidFill>
              <a:srgbClr val="F375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375CF"/>
                </a:solidFill>
              </a:ln>
            </a:endParaRPr>
          </a:p>
        </p:txBody>
      </p:sp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BC73E85B-DDB8-8AC8-B94B-3185DF158C52}"/>
              </a:ext>
            </a:extLst>
          </p:cNvPr>
          <p:cNvSpPr txBox="1">
            <a:spLocks/>
          </p:cNvSpPr>
          <p:nvPr/>
        </p:nvSpPr>
        <p:spPr>
          <a:xfrm>
            <a:off x="1329300" y="6062643"/>
            <a:ext cx="10178322" cy="47257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dirty="0"/>
              <a:t>Het </a:t>
            </a:r>
            <a:r>
              <a:rPr lang="en-GB" dirty="0" err="1"/>
              <a:t>verschil</a:t>
            </a:r>
            <a:r>
              <a:rPr lang="en-GB" dirty="0"/>
              <a:t> </a:t>
            </a:r>
            <a:r>
              <a:rPr lang="en-GB" dirty="0" err="1"/>
              <a:t>tussen</a:t>
            </a:r>
            <a:r>
              <a:rPr lang="en-GB" dirty="0"/>
              <a:t> -s </a:t>
            </a:r>
            <a:r>
              <a:rPr lang="en-GB" dirty="0" err="1"/>
              <a:t>en</a:t>
            </a:r>
            <a:r>
              <a:rPr lang="en-GB" dirty="0"/>
              <a:t> -</a:t>
            </a:r>
            <a:r>
              <a:rPr lang="en-GB" dirty="0" err="1"/>
              <a:t>en</a:t>
            </a:r>
            <a:r>
              <a:rPr lang="en-GB" dirty="0"/>
              <a:t> is de </a:t>
            </a:r>
            <a:r>
              <a:rPr lang="en-GB" dirty="0" err="1"/>
              <a:t>kleur</a:t>
            </a:r>
            <a:r>
              <a:rPr lang="en-GB" dirty="0"/>
              <a:t> van het </a:t>
            </a:r>
            <a:r>
              <a:rPr lang="en-GB" dirty="0" err="1"/>
              <a:t>ovaaltje</a:t>
            </a:r>
            <a:r>
              <a:rPr lang="en-GB" dirty="0"/>
              <a:t>: -s is </a:t>
            </a:r>
            <a:r>
              <a:rPr lang="en-GB" dirty="0" err="1"/>
              <a:t>lichtroze</a:t>
            </a:r>
            <a:r>
              <a:rPr lang="en-GB" dirty="0"/>
              <a:t>, -</a:t>
            </a:r>
            <a:r>
              <a:rPr lang="en-GB" dirty="0" err="1"/>
              <a:t>en</a:t>
            </a:r>
            <a:r>
              <a:rPr lang="en-GB" dirty="0"/>
              <a:t> is </a:t>
            </a:r>
            <a:r>
              <a:rPr lang="en-GB" dirty="0" err="1"/>
              <a:t>donkerroze</a:t>
            </a:r>
            <a:endParaRPr lang="en-GB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n-GB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n-GB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n-GB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n-GB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n-GB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		      			</a:t>
            </a:r>
            <a:endParaRPr lang="en-NL" u="sng" dirty="0"/>
          </a:p>
        </p:txBody>
      </p:sp>
    </p:spTree>
    <p:extLst>
      <p:ext uri="{BB962C8B-B14F-4D97-AF65-F5344CB8AC3E}">
        <p14:creationId xmlns:p14="http://schemas.microsoft.com/office/powerpoint/2010/main" val="231971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21" grpId="0" animBg="1"/>
      <p:bldP spid="24" grpId="0" animBg="1"/>
      <p:bldP spid="27" grpId="0" animBg="1"/>
      <p:bldP spid="28" grpId="0" animBg="1"/>
      <p:bldP spid="37" grpId="0"/>
      <p:bldP spid="39" grpId="0" animBg="1"/>
      <p:bldP spid="40" grpId="0" animBg="1"/>
      <p:bldP spid="5" grpId="0" animBg="1"/>
      <p:bldP spid="6" grpId="0" animBg="1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CA45D-B3BE-42BB-9112-0C3AEF3A2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 regel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4BEBE5-DAC7-4CE9-9101-189B92A88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19201"/>
            <a:ext cx="10178322" cy="4660392"/>
          </a:xfrm>
        </p:spPr>
        <p:txBody>
          <a:bodyPr/>
          <a:lstStyle/>
          <a:p>
            <a:endParaRPr lang="en-GB" dirty="0"/>
          </a:p>
          <a:p>
            <a:r>
              <a:rPr lang="en-GB" dirty="0"/>
              <a:t>Als je </a:t>
            </a:r>
            <a:r>
              <a:rPr lang="en-GB" dirty="0" err="1"/>
              <a:t>meervoud</a:t>
            </a:r>
            <a:r>
              <a:rPr lang="en-GB" dirty="0"/>
              <a:t> wilt maken, </a:t>
            </a:r>
            <a:r>
              <a:rPr lang="en-GB" dirty="0" err="1"/>
              <a:t>zet</a:t>
            </a:r>
            <a:r>
              <a:rPr lang="en-GB" dirty="0"/>
              <a:t> je </a:t>
            </a:r>
            <a:r>
              <a:rPr lang="en-GB" dirty="0" err="1"/>
              <a:t>dus</a:t>
            </a:r>
            <a:r>
              <a:rPr lang="en-GB" dirty="0"/>
              <a:t> </a:t>
            </a:r>
            <a:r>
              <a:rPr lang="en-GB" dirty="0" err="1"/>
              <a:t>iets</a:t>
            </a:r>
            <a:r>
              <a:rPr lang="en-GB" dirty="0"/>
              <a:t> achter het </a:t>
            </a:r>
            <a:r>
              <a:rPr lang="en-GB" dirty="0" err="1"/>
              <a:t>woord</a:t>
            </a:r>
            <a:r>
              <a:rPr lang="en-GB" dirty="0"/>
              <a:t>!</a:t>
            </a:r>
          </a:p>
          <a:p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D30615D-0835-441F-BAAE-08F984C249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2385847"/>
              </p:ext>
            </p:extLst>
          </p:nvPr>
        </p:nvGraphicFramePr>
        <p:xfrm>
          <a:off x="2031997" y="2872740"/>
          <a:ext cx="81279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47345754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5350434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979271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/>
                        <a:t>Nederlands</a:t>
                      </a:r>
                      <a:endParaRPr lang="en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61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Enkelvoud</a:t>
                      </a:r>
                      <a:endParaRPr lang="en-N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/>
                        <a:t>Appel</a:t>
                      </a:r>
                      <a:endParaRPr lang="en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GB" dirty="0"/>
                        <a:t>Appel</a:t>
                      </a:r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1083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Meervoud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none" dirty="0" err="1"/>
                        <a:t>Appel</a:t>
                      </a:r>
                      <a:r>
                        <a:rPr lang="en-GB" u="sng" dirty="0" err="1"/>
                        <a:t>en</a:t>
                      </a:r>
                      <a:endParaRPr lang="en-NL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none" dirty="0"/>
                        <a:t>Appel</a:t>
                      </a:r>
                      <a:r>
                        <a:rPr lang="en-GB" u="sng" dirty="0"/>
                        <a:t>s</a:t>
                      </a:r>
                      <a:endParaRPr lang="en-NL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294981"/>
                  </a:ext>
                </a:extLst>
              </a:tr>
            </a:tbl>
          </a:graphicData>
        </a:graphic>
      </p:graphicFrame>
      <p:sp>
        <p:nvSpPr>
          <p:cNvPr id="5" name="Tekstvak 4">
            <a:extLst>
              <a:ext uri="{FF2B5EF4-FFF2-40B4-BE49-F238E27FC236}">
                <a16:creationId xmlns:a16="http://schemas.microsoft.com/office/drawing/2014/main" id="{F1ACE8BD-041D-4851-9225-0A34ADF5A57F}"/>
              </a:ext>
            </a:extLst>
          </p:cNvPr>
          <p:cNvSpPr txBox="1"/>
          <p:nvPr/>
        </p:nvSpPr>
        <p:spPr>
          <a:xfrm>
            <a:off x="2520217" y="5215624"/>
            <a:ext cx="2881450" cy="646331"/>
          </a:xfrm>
          <a:prstGeom prst="rect">
            <a:avLst/>
          </a:prstGeom>
          <a:solidFill>
            <a:srgbClr val="00B0F0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3300" u="sng" dirty="0"/>
              <a:t>De appel</a:t>
            </a:r>
            <a:r>
              <a:rPr lang="nl-NL" sz="3600" u="sng" dirty="0"/>
              <a:t>s</a:t>
            </a:r>
            <a:endParaRPr lang="nl-NL" sz="2800" u="sng" dirty="0"/>
          </a:p>
        </p:txBody>
      </p:sp>
      <p:sp>
        <p:nvSpPr>
          <p:cNvPr id="8" name="Pijl: rechts 23">
            <a:extLst>
              <a:ext uri="{FF2B5EF4-FFF2-40B4-BE49-F238E27FC236}">
                <a16:creationId xmlns:a16="http://schemas.microsoft.com/office/drawing/2014/main" id="{5300F053-0304-4817-9633-285581DE4EE8}"/>
              </a:ext>
            </a:extLst>
          </p:cNvPr>
          <p:cNvSpPr/>
          <p:nvPr/>
        </p:nvSpPr>
        <p:spPr>
          <a:xfrm>
            <a:off x="5766894" y="4350774"/>
            <a:ext cx="658203" cy="3382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39">
            <a:extLst>
              <a:ext uri="{FF2B5EF4-FFF2-40B4-BE49-F238E27FC236}">
                <a16:creationId xmlns:a16="http://schemas.microsoft.com/office/drawing/2014/main" id="{8C4DB00F-5D10-44BD-B640-60513ED5CBAA}"/>
              </a:ext>
            </a:extLst>
          </p:cNvPr>
          <p:cNvSpPr txBox="1"/>
          <p:nvPr/>
        </p:nvSpPr>
        <p:spPr>
          <a:xfrm>
            <a:off x="2518432" y="4266282"/>
            <a:ext cx="2842697" cy="600164"/>
          </a:xfrm>
          <a:prstGeom prst="rect">
            <a:avLst/>
          </a:prstGeom>
          <a:solidFill>
            <a:srgbClr val="00B0F0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3300" dirty="0"/>
              <a:t>De appel</a:t>
            </a:r>
            <a:r>
              <a:rPr lang="nl-NL" sz="3300" u="sng" dirty="0"/>
              <a:t>en</a:t>
            </a:r>
            <a:r>
              <a:rPr lang="nl-NL" sz="3300" dirty="0"/>
              <a:t>  </a:t>
            </a:r>
          </a:p>
        </p:txBody>
      </p:sp>
      <p:sp>
        <p:nvSpPr>
          <p:cNvPr id="10" name="Pijl: rechts 41">
            <a:extLst>
              <a:ext uri="{FF2B5EF4-FFF2-40B4-BE49-F238E27FC236}">
                <a16:creationId xmlns:a16="http://schemas.microsoft.com/office/drawing/2014/main" id="{ED4C9733-55E8-4EC2-ADF7-8B3B1A450307}"/>
              </a:ext>
            </a:extLst>
          </p:cNvPr>
          <p:cNvSpPr/>
          <p:nvPr/>
        </p:nvSpPr>
        <p:spPr>
          <a:xfrm>
            <a:off x="5766894" y="5426581"/>
            <a:ext cx="658203" cy="3382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C43A584-CB88-4F26-91E9-0903A0F4A3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6699" y="4224958"/>
            <a:ext cx="380700" cy="6768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8D99D82-33B9-4D97-B126-29536927E1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6699" y="5256592"/>
            <a:ext cx="380700" cy="676800"/>
          </a:xfrm>
          <a:prstGeom prst="rect">
            <a:avLst/>
          </a:prstGeom>
        </p:spPr>
      </p:pic>
      <p:sp>
        <p:nvSpPr>
          <p:cNvPr id="7" name="Rechthoek 45">
            <a:extLst>
              <a:ext uri="{FF2B5EF4-FFF2-40B4-BE49-F238E27FC236}">
                <a16:creationId xmlns:a16="http://schemas.microsoft.com/office/drawing/2014/main" id="{5C882DED-FCEA-6E03-E259-C0F7315C536D}"/>
              </a:ext>
            </a:extLst>
          </p:cNvPr>
          <p:cNvSpPr/>
          <p:nvPr/>
        </p:nvSpPr>
        <p:spPr>
          <a:xfrm>
            <a:off x="7468590" y="4224958"/>
            <a:ext cx="1127760" cy="678180"/>
          </a:xfrm>
          <a:prstGeom prst="rect">
            <a:avLst/>
          </a:prstGeom>
          <a:solidFill>
            <a:srgbClr val="70AD47">
              <a:lumMod val="5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2" name="Ovaal 108">
            <a:extLst>
              <a:ext uri="{FF2B5EF4-FFF2-40B4-BE49-F238E27FC236}">
                <a16:creationId xmlns:a16="http://schemas.microsoft.com/office/drawing/2014/main" id="{C271F47D-8284-ADA6-098A-3E27E6101FBA}"/>
              </a:ext>
            </a:extLst>
          </p:cNvPr>
          <p:cNvSpPr>
            <a:spLocks noChangeAspect="1"/>
          </p:cNvSpPr>
          <p:nvPr/>
        </p:nvSpPr>
        <p:spPr>
          <a:xfrm>
            <a:off x="8437472" y="4398867"/>
            <a:ext cx="358722" cy="676800"/>
          </a:xfrm>
          <a:prstGeom prst="ellipse">
            <a:avLst/>
          </a:prstGeom>
          <a:solidFill>
            <a:srgbClr val="E614AA"/>
          </a:solidFill>
          <a:ln>
            <a:solidFill>
              <a:srgbClr val="E614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375CF"/>
                </a:solidFill>
              </a:ln>
            </a:endParaRPr>
          </a:p>
        </p:txBody>
      </p:sp>
      <p:sp>
        <p:nvSpPr>
          <p:cNvPr id="13" name="Rechthoek 45">
            <a:extLst>
              <a:ext uri="{FF2B5EF4-FFF2-40B4-BE49-F238E27FC236}">
                <a16:creationId xmlns:a16="http://schemas.microsoft.com/office/drawing/2014/main" id="{FF91689B-52C3-FD69-D121-0BF2678852BC}"/>
              </a:ext>
            </a:extLst>
          </p:cNvPr>
          <p:cNvSpPr/>
          <p:nvPr/>
        </p:nvSpPr>
        <p:spPr>
          <a:xfrm>
            <a:off x="7468590" y="5255212"/>
            <a:ext cx="1127760" cy="678180"/>
          </a:xfrm>
          <a:prstGeom prst="rect">
            <a:avLst/>
          </a:prstGeom>
          <a:solidFill>
            <a:srgbClr val="70AD47">
              <a:lumMod val="5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8" name="Ovaal 11">
            <a:extLst>
              <a:ext uri="{FF2B5EF4-FFF2-40B4-BE49-F238E27FC236}">
                <a16:creationId xmlns:a16="http://schemas.microsoft.com/office/drawing/2014/main" id="{2F39376B-222A-29C0-D896-EDA63F046EB1}"/>
              </a:ext>
            </a:extLst>
          </p:cNvPr>
          <p:cNvSpPr>
            <a:spLocks noChangeAspect="1"/>
          </p:cNvSpPr>
          <p:nvPr/>
        </p:nvSpPr>
        <p:spPr>
          <a:xfrm>
            <a:off x="8419974" y="5433042"/>
            <a:ext cx="344592" cy="676800"/>
          </a:xfrm>
          <a:prstGeom prst="ellipse">
            <a:avLst/>
          </a:prstGeom>
          <a:solidFill>
            <a:srgbClr val="F375CF"/>
          </a:solidFill>
          <a:ln>
            <a:solidFill>
              <a:srgbClr val="F375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375CF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469697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3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CA45D-B3BE-42BB-9112-0C3AEF3A2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 regel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4BEBE5-DAC7-4CE9-9101-189B92A88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7" y="1219201"/>
            <a:ext cx="10351743" cy="4660392"/>
          </a:xfrm>
        </p:spPr>
        <p:txBody>
          <a:bodyPr/>
          <a:lstStyle/>
          <a:p>
            <a:r>
              <a:rPr lang="en-GB" dirty="0"/>
              <a:t>Als je </a:t>
            </a:r>
            <a:r>
              <a:rPr lang="en-GB" dirty="0" err="1"/>
              <a:t>meervoud</a:t>
            </a:r>
            <a:r>
              <a:rPr lang="en-GB" dirty="0"/>
              <a:t> wilt maken, </a:t>
            </a:r>
            <a:r>
              <a:rPr lang="en-GB" dirty="0" err="1"/>
              <a:t>zet</a:t>
            </a:r>
            <a:r>
              <a:rPr lang="en-GB" dirty="0"/>
              <a:t> je </a:t>
            </a:r>
            <a:r>
              <a:rPr lang="en-GB" dirty="0" err="1"/>
              <a:t>dus</a:t>
            </a:r>
            <a:r>
              <a:rPr lang="en-GB" dirty="0"/>
              <a:t> </a:t>
            </a:r>
            <a:r>
              <a:rPr lang="en-GB" dirty="0" err="1"/>
              <a:t>iets</a:t>
            </a:r>
            <a:r>
              <a:rPr lang="en-GB" dirty="0"/>
              <a:t> achter het </a:t>
            </a:r>
            <a:r>
              <a:rPr lang="en-GB" dirty="0" err="1"/>
              <a:t>woord</a:t>
            </a:r>
            <a:r>
              <a:rPr lang="en-GB" dirty="0"/>
              <a:t>!</a:t>
            </a:r>
          </a:p>
          <a:p>
            <a:endParaRPr lang="en-GB" dirty="0"/>
          </a:p>
          <a:p>
            <a:r>
              <a:rPr lang="en-GB" dirty="0"/>
              <a:t>Dit doe je ook in het Engels. In het Engels </a:t>
            </a:r>
            <a:r>
              <a:rPr lang="en-GB" dirty="0" err="1"/>
              <a:t>komt</a:t>
            </a:r>
            <a:r>
              <a:rPr lang="en-GB" dirty="0"/>
              <a:t> er </a:t>
            </a:r>
            <a:r>
              <a:rPr lang="en-GB" dirty="0" err="1"/>
              <a:t>alleen</a:t>
            </a:r>
            <a:r>
              <a:rPr lang="en-GB" b="1" dirty="0"/>
              <a:t> –(e)s </a:t>
            </a:r>
            <a:r>
              <a:rPr lang="en-GB" dirty="0"/>
              <a:t>achter het </a:t>
            </a:r>
            <a:r>
              <a:rPr lang="en-GB" dirty="0" err="1"/>
              <a:t>woord</a:t>
            </a:r>
            <a:r>
              <a:rPr lang="en-GB" dirty="0"/>
              <a:t> in het </a:t>
            </a:r>
            <a:r>
              <a:rPr lang="en-GB" dirty="0" err="1"/>
              <a:t>meervoud</a:t>
            </a:r>
            <a:r>
              <a:rPr lang="en-GB" dirty="0"/>
              <a:t>.</a:t>
            </a:r>
            <a:endParaRPr lang="en-NL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D30615D-0835-441F-BAAE-08F984C249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463959"/>
              </p:ext>
            </p:extLst>
          </p:nvPr>
        </p:nvGraphicFramePr>
        <p:xfrm>
          <a:off x="2031997" y="2872740"/>
          <a:ext cx="81279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47345754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5350434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979271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Nederlands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Engels</a:t>
                      </a:r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61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Enkelvoud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Appel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Apple</a:t>
                      </a:r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1083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Meervoud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none" dirty="0" err="1"/>
                        <a:t>Appel</a:t>
                      </a:r>
                      <a:r>
                        <a:rPr lang="en-GB" u="sng" dirty="0" err="1"/>
                        <a:t>en</a:t>
                      </a:r>
                      <a:r>
                        <a:rPr lang="en-GB" u="sng" dirty="0"/>
                        <a:t> </a:t>
                      </a:r>
                      <a:r>
                        <a:rPr lang="en-GB" u="none" dirty="0"/>
                        <a:t>OF Appel</a:t>
                      </a:r>
                      <a:r>
                        <a:rPr lang="en-GB" u="sng" dirty="0"/>
                        <a:t>s</a:t>
                      </a:r>
                      <a:endParaRPr lang="en-NL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none" dirty="0"/>
                        <a:t>Apple</a:t>
                      </a:r>
                      <a:r>
                        <a:rPr lang="en-GB" u="sng" dirty="0"/>
                        <a:t>s</a:t>
                      </a:r>
                      <a:endParaRPr lang="en-NL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294981"/>
                  </a:ext>
                </a:extLst>
              </a:tr>
            </a:tbl>
          </a:graphicData>
        </a:graphic>
      </p:graphicFrame>
      <p:sp>
        <p:nvSpPr>
          <p:cNvPr id="5" name="Tekstvak 4">
            <a:extLst>
              <a:ext uri="{FF2B5EF4-FFF2-40B4-BE49-F238E27FC236}">
                <a16:creationId xmlns:a16="http://schemas.microsoft.com/office/drawing/2014/main" id="{F1ACE8BD-041D-4851-9225-0A34ADF5A57F}"/>
              </a:ext>
            </a:extLst>
          </p:cNvPr>
          <p:cNvSpPr txBox="1"/>
          <p:nvPr/>
        </p:nvSpPr>
        <p:spPr>
          <a:xfrm>
            <a:off x="1103082" y="5271136"/>
            <a:ext cx="4302210" cy="646331"/>
          </a:xfrm>
          <a:prstGeom prst="rect">
            <a:avLst/>
          </a:prstGeom>
          <a:solidFill>
            <a:srgbClr val="00B0F0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De appels / The </a:t>
            </a:r>
            <a:r>
              <a:rPr lang="nl-NL" sz="3300" dirty="0">
                <a:solidFill>
                  <a:prstClr val="black"/>
                </a:solidFill>
                <a:latin typeface="Gill Sans MT" panose="020B0502020104020203"/>
              </a:rPr>
              <a:t>apple</a:t>
            </a:r>
            <a:r>
              <a:rPr kumimoji="0" lang="nl-NL" sz="3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s</a:t>
            </a:r>
            <a:endParaRPr kumimoji="0" lang="nl-NL" sz="28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8" name="Pijl: rechts 23">
            <a:extLst>
              <a:ext uri="{FF2B5EF4-FFF2-40B4-BE49-F238E27FC236}">
                <a16:creationId xmlns:a16="http://schemas.microsoft.com/office/drawing/2014/main" id="{5300F053-0304-4817-9633-285581DE4EE8}"/>
              </a:ext>
            </a:extLst>
          </p:cNvPr>
          <p:cNvSpPr/>
          <p:nvPr/>
        </p:nvSpPr>
        <p:spPr>
          <a:xfrm>
            <a:off x="5766894" y="4350774"/>
            <a:ext cx="658203" cy="3382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9" name="Tekstvak 39">
            <a:extLst>
              <a:ext uri="{FF2B5EF4-FFF2-40B4-BE49-F238E27FC236}">
                <a16:creationId xmlns:a16="http://schemas.microsoft.com/office/drawing/2014/main" id="{8C4DB00F-5D10-44BD-B640-60513ED5CBAA}"/>
              </a:ext>
            </a:extLst>
          </p:cNvPr>
          <p:cNvSpPr txBox="1"/>
          <p:nvPr/>
        </p:nvSpPr>
        <p:spPr>
          <a:xfrm>
            <a:off x="2531700" y="4263276"/>
            <a:ext cx="2842697" cy="600164"/>
          </a:xfrm>
          <a:prstGeom prst="rect">
            <a:avLst/>
          </a:prstGeom>
          <a:solidFill>
            <a:srgbClr val="00B0F0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De appel</a:t>
            </a:r>
            <a:r>
              <a:rPr kumimoji="0" lang="nl-NL" sz="33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en</a:t>
            </a:r>
            <a:r>
              <a:rPr kumimoji="0" lang="nl-NL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 </a:t>
            </a:r>
          </a:p>
        </p:txBody>
      </p:sp>
      <p:sp>
        <p:nvSpPr>
          <p:cNvPr id="10" name="Pijl: rechts 41">
            <a:extLst>
              <a:ext uri="{FF2B5EF4-FFF2-40B4-BE49-F238E27FC236}">
                <a16:creationId xmlns:a16="http://schemas.microsoft.com/office/drawing/2014/main" id="{ED4C9733-55E8-4EC2-ADF7-8B3B1A450307}"/>
              </a:ext>
            </a:extLst>
          </p:cNvPr>
          <p:cNvSpPr/>
          <p:nvPr/>
        </p:nvSpPr>
        <p:spPr>
          <a:xfrm>
            <a:off x="5766894" y="5426581"/>
            <a:ext cx="658203" cy="3382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38256F0-E942-0DBD-61E1-E387683581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6699" y="4224958"/>
            <a:ext cx="380700" cy="676800"/>
          </a:xfrm>
          <a:prstGeom prst="rect">
            <a:avLst/>
          </a:prstGeom>
        </p:spPr>
      </p:pic>
      <p:sp>
        <p:nvSpPr>
          <p:cNvPr id="12" name="Rechthoek 45">
            <a:extLst>
              <a:ext uri="{FF2B5EF4-FFF2-40B4-BE49-F238E27FC236}">
                <a16:creationId xmlns:a16="http://schemas.microsoft.com/office/drawing/2014/main" id="{EED20B0B-AA6F-D2AB-5967-4D864F5E8EB6}"/>
              </a:ext>
            </a:extLst>
          </p:cNvPr>
          <p:cNvSpPr/>
          <p:nvPr/>
        </p:nvSpPr>
        <p:spPr>
          <a:xfrm>
            <a:off x="7468590" y="4224958"/>
            <a:ext cx="1127760" cy="678180"/>
          </a:xfrm>
          <a:prstGeom prst="rect">
            <a:avLst/>
          </a:prstGeom>
          <a:solidFill>
            <a:srgbClr val="70AD47">
              <a:lumMod val="5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3" name="Ovaal 108">
            <a:extLst>
              <a:ext uri="{FF2B5EF4-FFF2-40B4-BE49-F238E27FC236}">
                <a16:creationId xmlns:a16="http://schemas.microsoft.com/office/drawing/2014/main" id="{546EAFB8-CBFC-2D25-DF35-19255CD069AC}"/>
              </a:ext>
            </a:extLst>
          </p:cNvPr>
          <p:cNvSpPr>
            <a:spLocks noChangeAspect="1"/>
          </p:cNvSpPr>
          <p:nvPr/>
        </p:nvSpPr>
        <p:spPr>
          <a:xfrm>
            <a:off x="8437472" y="4398867"/>
            <a:ext cx="358722" cy="676800"/>
          </a:xfrm>
          <a:prstGeom prst="ellipse">
            <a:avLst/>
          </a:prstGeom>
          <a:solidFill>
            <a:srgbClr val="E614AA"/>
          </a:solidFill>
          <a:ln>
            <a:solidFill>
              <a:srgbClr val="E614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375CF"/>
                </a:solidFill>
              </a:ln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2EDD7203-C1D2-B2EA-A64B-D42609F542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6699" y="5256592"/>
            <a:ext cx="380700" cy="676800"/>
          </a:xfrm>
          <a:prstGeom prst="rect">
            <a:avLst/>
          </a:prstGeom>
        </p:spPr>
      </p:pic>
      <p:sp>
        <p:nvSpPr>
          <p:cNvPr id="22" name="Rechthoek 45">
            <a:extLst>
              <a:ext uri="{FF2B5EF4-FFF2-40B4-BE49-F238E27FC236}">
                <a16:creationId xmlns:a16="http://schemas.microsoft.com/office/drawing/2014/main" id="{B9E884F9-2CFE-D2FD-7073-F8EC40B6A61A}"/>
              </a:ext>
            </a:extLst>
          </p:cNvPr>
          <p:cNvSpPr/>
          <p:nvPr/>
        </p:nvSpPr>
        <p:spPr>
          <a:xfrm>
            <a:off x="7468590" y="5255212"/>
            <a:ext cx="1127760" cy="678180"/>
          </a:xfrm>
          <a:prstGeom prst="rect">
            <a:avLst/>
          </a:prstGeom>
          <a:solidFill>
            <a:srgbClr val="70AD47">
              <a:lumMod val="5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3" name="Ovaal 11">
            <a:extLst>
              <a:ext uri="{FF2B5EF4-FFF2-40B4-BE49-F238E27FC236}">
                <a16:creationId xmlns:a16="http://schemas.microsoft.com/office/drawing/2014/main" id="{E83E280B-C7C6-4963-5BD7-68B4FD1D5E0F}"/>
              </a:ext>
            </a:extLst>
          </p:cNvPr>
          <p:cNvSpPr>
            <a:spLocks noChangeAspect="1"/>
          </p:cNvSpPr>
          <p:nvPr/>
        </p:nvSpPr>
        <p:spPr>
          <a:xfrm>
            <a:off x="8419974" y="5433042"/>
            <a:ext cx="344592" cy="676800"/>
          </a:xfrm>
          <a:prstGeom prst="ellipse">
            <a:avLst/>
          </a:prstGeom>
          <a:solidFill>
            <a:srgbClr val="F375CF"/>
          </a:solidFill>
          <a:ln>
            <a:solidFill>
              <a:srgbClr val="F375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375CF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447614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22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16EDD-82F6-476C-8DF0-BD9B03F9E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Oefenen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8918EE-C80B-4382-A59F-9B686673F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Om </a:t>
            </a:r>
            <a:r>
              <a:rPr lang="en-GB" dirty="0" err="1"/>
              <a:t>dit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oefenen</a:t>
            </a:r>
            <a:r>
              <a:rPr lang="en-GB" dirty="0"/>
              <a:t> </a:t>
            </a:r>
            <a:r>
              <a:rPr lang="en-GB" dirty="0" err="1"/>
              <a:t>gaan</a:t>
            </a:r>
            <a:r>
              <a:rPr lang="en-GB" dirty="0"/>
              <a:t> </a:t>
            </a:r>
            <a:r>
              <a:rPr lang="en-GB" dirty="0" err="1"/>
              <a:t>wij</a:t>
            </a:r>
            <a:r>
              <a:rPr lang="en-GB" dirty="0"/>
              <a:t> </a:t>
            </a:r>
            <a:r>
              <a:rPr lang="en-GB" dirty="0" err="1"/>
              <a:t>puzzelen</a:t>
            </a:r>
            <a:r>
              <a:rPr lang="en-GB" dirty="0"/>
              <a:t> met </a:t>
            </a:r>
            <a:r>
              <a:rPr lang="en-GB" dirty="0" err="1"/>
              <a:t>vormpjes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kleurtjes</a:t>
            </a:r>
            <a:r>
              <a:rPr lang="en-GB" dirty="0"/>
              <a:t>. </a:t>
            </a:r>
            <a:r>
              <a:rPr lang="en-GB" dirty="0" err="1"/>
              <a:t>Sommige</a:t>
            </a:r>
            <a:r>
              <a:rPr lang="en-GB" dirty="0"/>
              <a:t> </a:t>
            </a:r>
            <a:r>
              <a:rPr lang="en-GB" dirty="0" err="1"/>
              <a:t>heb</a:t>
            </a:r>
            <a:r>
              <a:rPr lang="en-GB" dirty="0"/>
              <a:t> je al </a:t>
            </a:r>
            <a:r>
              <a:rPr lang="en-GB" dirty="0" err="1"/>
              <a:t>gezien</a:t>
            </a:r>
            <a:r>
              <a:rPr lang="en-GB" dirty="0"/>
              <a:t>, maar we </a:t>
            </a:r>
            <a:r>
              <a:rPr lang="en-GB" dirty="0" err="1"/>
              <a:t>gaan</a:t>
            </a:r>
            <a:r>
              <a:rPr lang="en-GB" dirty="0"/>
              <a:t> ze </a:t>
            </a:r>
            <a:r>
              <a:rPr lang="en-GB" dirty="0" err="1"/>
              <a:t>één</a:t>
            </a:r>
            <a:r>
              <a:rPr lang="en-GB" dirty="0"/>
              <a:t> </a:t>
            </a:r>
            <a:r>
              <a:rPr lang="en-GB" dirty="0" err="1"/>
              <a:t>voor</a:t>
            </a:r>
            <a:r>
              <a:rPr lang="en-GB" dirty="0"/>
              <a:t> </a:t>
            </a:r>
            <a:r>
              <a:rPr lang="en-GB" dirty="0" err="1"/>
              <a:t>één</a:t>
            </a:r>
            <a:r>
              <a:rPr lang="en-GB" dirty="0"/>
              <a:t> </a:t>
            </a:r>
            <a:r>
              <a:rPr lang="en-GB" dirty="0" err="1"/>
              <a:t>bespreken</a:t>
            </a:r>
            <a:r>
              <a:rPr lang="en-GB" dirty="0"/>
              <a:t>: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 err="1"/>
              <a:t>Lidwoord</a:t>
            </a:r>
            <a:r>
              <a:rPr lang="en-GB" dirty="0"/>
              <a:t> = De/Het/Een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NL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6F596A4-9B9D-472F-9934-BA2381742F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2956" y="4188813"/>
            <a:ext cx="384081" cy="68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257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BBA1F-B6AC-4DED-BD39-1CB93CDFB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Oefenen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164DE-DE2A-4F28-AD17-B05AE5757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 err="1"/>
              <a:t>Zelfstandig</a:t>
            </a:r>
            <a:r>
              <a:rPr lang="en-GB" dirty="0"/>
              <a:t> </a:t>
            </a:r>
            <a:r>
              <a:rPr lang="en-GB" dirty="0" err="1"/>
              <a:t>naamwoord</a:t>
            </a:r>
            <a:r>
              <a:rPr lang="en-GB" dirty="0"/>
              <a:t> = </a:t>
            </a:r>
            <a:r>
              <a:rPr lang="en-GB" dirty="0" err="1"/>
              <a:t>Mensen</a:t>
            </a:r>
            <a:r>
              <a:rPr lang="en-GB" dirty="0"/>
              <a:t>/</a:t>
            </a:r>
            <a:r>
              <a:rPr lang="en-GB" dirty="0" err="1"/>
              <a:t>Dieren</a:t>
            </a:r>
            <a:r>
              <a:rPr lang="en-GB" dirty="0"/>
              <a:t>/</a:t>
            </a:r>
            <a:r>
              <a:rPr lang="en-GB" dirty="0" err="1"/>
              <a:t>Dingen</a:t>
            </a:r>
            <a:r>
              <a:rPr lang="en-GB" dirty="0"/>
              <a:t> </a:t>
            </a:r>
            <a:endParaRPr lang="en-NL" dirty="0"/>
          </a:p>
        </p:txBody>
      </p:sp>
      <p:sp>
        <p:nvSpPr>
          <p:cNvPr id="4" name="Rechthoek 45">
            <a:extLst>
              <a:ext uri="{FF2B5EF4-FFF2-40B4-BE49-F238E27FC236}">
                <a16:creationId xmlns:a16="http://schemas.microsoft.com/office/drawing/2014/main" id="{2C4829B7-7F69-4E40-B7ED-D230896F5E41}"/>
              </a:ext>
            </a:extLst>
          </p:cNvPr>
          <p:cNvSpPr/>
          <p:nvPr/>
        </p:nvSpPr>
        <p:spPr>
          <a:xfrm>
            <a:off x="7120740" y="4278412"/>
            <a:ext cx="1127760" cy="678180"/>
          </a:xfrm>
          <a:prstGeom prst="rect">
            <a:avLst/>
          </a:prstGeom>
          <a:solidFill>
            <a:srgbClr val="70AD47">
              <a:lumMod val="5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7197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</TotalTime>
  <Words>530</Words>
  <Application>Microsoft Office PowerPoint</Application>
  <PresentationFormat>Breedbeeld</PresentationFormat>
  <Paragraphs>163</Paragraphs>
  <Slides>18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3" baseType="lpstr">
      <vt:lpstr>Arial</vt:lpstr>
      <vt:lpstr>Calibri</vt:lpstr>
      <vt:lpstr>Gill Sans MT</vt:lpstr>
      <vt:lpstr>Impact</vt:lpstr>
      <vt:lpstr>Badge</vt:lpstr>
      <vt:lpstr>CodeTaal</vt:lpstr>
      <vt:lpstr>Vorige keer: Zelfstandig naamwoord</vt:lpstr>
      <vt:lpstr>Zelfstandig naamwoord</vt:lpstr>
      <vt:lpstr>Zelfstandig naamwoord</vt:lpstr>
      <vt:lpstr>Nabespreking - Nederlands</vt:lpstr>
      <vt:lpstr>De regel</vt:lpstr>
      <vt:lpstr>De regel</vt:lpstr>
      <vt:lpstr>Oefenen</vt:lpstr>
      <vt:lpstr>Oefenen</vt:lpstr>
      <vt:lpstr>Oefenen</vt:lpstr>
      <vt:lpstr>Oefenen</vt:lpstr>
      <vt:lpstr>Oefenen</vt:lpstr>
      <vt:lpstr>PowerPoint-presentatie</vt:lpstr>
      <vt:lpstr>Oefenen</vt:lpstr>
      <vt:lpstr>Oefenen</vt:lpstr>
      <vt:lpstr>Oefenen</vt:lpstr>
      <vt:lpstr>Individueel oefenen</vt:lpstr>
      <vt:lpstr>Question of the 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Zelfstandignaamwoord</dc:title>
  <dc:creator>Zoe Optenberg</dc:creator>
  <cp:lastModifiedBy>Betül Boz</cp:lastModifiedBy>
  <cp:revision>40</cp:revision>
  <dcterms:created xsi:type="dcterms:W3CDTF">2021-11-16T14:36:26Z</dcterms:created>
  <dcterms:modified xsi:type="dcterms:W3CDTF">2022-12-13T13:39:29Z</dcterms:modified>
</cp:coreProperties>
</file>