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2" r:id="rId2"/>
    <p:sldId id="523" r:id="rId3"/>
    <p:sldId id="521" r:id="rId4"/>
    <p:sldId id="504" r:id="rId5"/>
    <p:sldId id="512" r:id="rId6"/>
    <p:sldId id="538" r:id="rId7"/>
    <p:sldId id="520" r:id="rId8"/>
    <p:sldId id="365" r:id="rId9"/>
    <p:sldId id="356" r:id="rId10"/>
    <p:sldId id="542" r:id="rId11"/>
    <p:sldId id="357" r:id="rId12"/>
    <p:sldId id="546" r:id="rId13"/>
    <p:sldId id="543" r:id="rId14"/>
    <p:sldId id="544" r:id="rId15"/>
    <p:sldId id="545" r:id="rId16"/>
    <p:sldId id="547" r:id="rId17"/>
    <p:sldId id="297" r:id="rId18"/>
    <p:sldId id="519" r:id="rId19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AB43909-3941-7FA9-639D-39A78598DA56}" name="Betül Boz" initials="BB" userId="a6ac125e7364799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7902"/>
    <a:srgbClr val="7030A0"/>
    <a:srgbClr val="F12BD5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A9BF4-1764-4C31-82D8-CCFCCE6B6B8F}" type="datetimeFigureOut">
              <a:rPr lang="en-NL" smtClean="0"/>
              <a:t>12/13/2022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ED789-D284-4C93-9E62-B9D282D1583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209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338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14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75361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15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0586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this too overwhelming?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344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502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203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51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52089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11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3640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12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0322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13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055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02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5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3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9718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09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1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334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4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71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D7B31-F1A8-46E2-A7B3-6B61FBF65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CodeTaal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8FBC12-0638-4695-91B2-32EA409DD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52798-8B69-45AD-8716-712FDD22273A}"/>
              </a:ext>
            </a:extLst>
          </p:cNvPr>
          <p:cNvSpPr txBox="1"/>
          <p:nvPr/>
        </p:nvSpPr>
        <p:spPr>
          <a:xfrm>
            <a:off x="2090057" y="6027169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Wat is de nu-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vorm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in het Engels?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20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B4267-31A6-4972-9307-E1DC9FD8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/>
          <a:lstStyle/>
          <a:p>
            <a:r>
              <a:rPr lang="en-GB" dirty="0"/>
              <a:t>Present continuous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1EAFF51-72A3-CC8B-6D51-2742C15128B0}"/>
              </a:ext>
            </a:extLst>
          </p:cNvPr>
          <p:cNvSpPr txBox="1"/>
          <p:nvPr/>
        </p:nvSpPr>
        <p:spPr>
          <a:xfrm>
            <a:off x="1251678" y="4125959"/>
            <a:ext cx="692876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He        is                dancing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F5AFF6F0-48B9-1BCD-217B-D9F4EA06A31A}"/>
              </a:ext>
            </a:extLst>
          </p:cNvPr>
          <p:cNvSpPr/>
          <p:nvPr/>
        </p:nvSpPr>
        <p:spPr>
          <a:xfrm>
            <a:off x="4018632" y="4959351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9C865C96-CBDB-E7F1-1119-6DAD2522038E}"/>
              </a:ext>
            </a:extLst>
          </p:cNvPr>
          <p:cNvSpPr/>
          <p:nvPr/>
        </p:nvSpPr>
        <p:spPr>
          <a:xfrm>
            <a:off x="1244247" y="5686480"/>
            <a:ext cx="6928760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C1E3810B-FA81-FD02-E4A5-3F7FBE764B6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67" y="5889429"/>
            <a:ext cx="591185" cy="560705"/>
          </a:xfrm>
          <a:prstGeom prst="rect">
            <a:avLst/>
          </a:prstGeom>
          <a:noFill/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94CB4C40-1981-8492-07E0-2E633BBFE43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688" y="5868244"/>
            <a:ext cx="760755" cy="635000"/>
          </a:xfrm>
          <a:prstGeom prst="rect">
            <a:avLst/>
          </a:prstGeom>
          <a:noFill/>
        </p:spPr>
      </p:pic>
      <p:pic>
        <p:nvPicPr>
          <p:cNvPr id="17" name="Picture 5" descr="Vorm">
            <a:extLst>
              <a:ext uri="{FF2B5EF4-FFF2-40B4-BE49-F238E27FC236}">
                <a16:creationId xmlns:a16="http://schemas.microsoft.com/office/drawing/2014/main" id="{E147911C-EDDD-4041-984D-8588EDE4C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640" y="5755443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Gelijkbenige driehoek 20">
            <a:extLst>
              <a:ext uri="{FF2B5EF4-FFF2-40B4-BE49-F238E27FC236}">
                <a16:creationId xmlns:a16="http://schemas.microsoft.com/office/drawing/2014/main" id="{897733B8-D016-AE26-9A0B-F337E14BE445}"/>
              </a:ext>
            </a:extLst>
          </p:cNvPr>
          <p:cNvSpPr/>
          <p:nvPr/>
        </p:nvSpPr>
        <p:spPr>
          <a:xfrm>
            <a:off x="6288147" y="5952265"/>
            <a:ext cx="546336" cy="550979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433A60EA-2419-5A54-C623-B763C6DAB5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4247" y="1128451"/>
            <a:ext cx="6500423" cy="26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77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3981851" y="1445977"/>
            <a:ext cx="51947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Hij    is    aan het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dansen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3981851" y="2200292"/>
            <a:ext cx="5194705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70A792-4F8D-41EA-8B15-F5CCD3A3E283}"/>
              </a:ext>
            </a:extLst>
          </p:cNvPr>
          <p:cNvSpPr txBox="1"/>
          <p:nvPr/>
        </p:nvSpPr>
        <p:spPr>
          <a:xfrm>
            <a:off x="4014155" y="4041933"/>
            <a:ext cx="51624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    is    dancing 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6DAE5409-29CD-44D6-9A1C-6BCBB3ED90AD}"/>
              </a:ext>
            </a:extLst>
          </p:cNvPr>
          <p:cNvSpPr/>
          <p:nvPr/>
        </p:nvSpPr>
        <p:spPr>
          <a:xfrm>
            <a:off x="6256942" y="3350918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BE844B8-045F-42A3-BE81-B1373EF98A2E}"/>
              </a:ext>
            </a:extLst>
          </p:cNvPr>
          <p:cNvSpPr/>
          <p:nvPr/>
        </p:nvSpPr>
        <p:spPr>
          <a:xfrm>
            <a:off x="4014155" y="4865019"/>
            <a:ext cx="5162401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C0B26AD-E4FD-48D1-AC81-D688B49F04D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238" y="2450662"/>
            <a:ext cx="591185" cy="560705"/>
          </a:xfrm>
          <a:prstGeom prst="rect">
            <a:avLst/>
          </a:prstGeom>
          <a:noFill/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05AE68D-56AE-4199-AA68-E4A9E99A747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32" y="2354794"/>
            <a:ext cx="747020" cy="667384"/>
          </a:xfrm>
          <a:prstGeom prst="rect">
            <a:avLst/>
          </a:prstGeom>
          <a:noFill/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BDDDBB51-60B8-4749-BBA8-CF7B2AC54E3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775" y="5067968"/>
            <a:ext cx="591185" cy="560705"/>
          </a:xfrm>
          <a:prstGeom prst="rect">
            <a:avLst/>
          </a:prstGeom>
          <a:noFill/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46AFE97-F284-47BA-9159-66F8A832BC5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035" y="5046783"/>
            <a:ext cx="760755" cy="635000"/>
          </a:xfrm>
          <a:prstGeom prst="rect">
            <a:avLst/>
          </a:prstGeom>
          <a:noFill/>
        </p:spPr>
      </p:pic>
      <p:pic>
        <p:nvPicPr>
          <p:cNvPr id="29" name="Picture 5" descr="Vorm">
            <a:extLst>
              <a:ext uri="{FF2B5EF4-FFF2-40B4-BE49-F238E27FC236}">
                <a16:creationId xmlns:a16="http://schemas.microsoft.com/office/drawing/2014/main" id="{4E6B92D1-A597-4538-8140-3066453EA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076" y="4961960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28DCDD3B-B884-DADD-3AB6-E43433B36D39}"/>
              </a:ext>
            </a:extLst>
          </p:cNvPr>
          <p:cNvSpPr/>
          <p:nvPr/>
        </p:nvSpPr>
        <p:spPr>
          <a:xfrm>
            <a:off x="6572087" y="2354794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4" name="Stroomdiagram: Verbindingslijn 30">
            <a:extLst>
              <a:ext uri="{FF2B5EF4-FFF2-40B4-BE49-F238E27FC236}">
                <a16:creationId xmlns:a16="http://schemas.microsoft.com/office/drawing/2014/main" id="{206FF254-CE45-8C32-7A70-6C0893301E68}"/>
              </a:ext>
            </a:extLst>
          </p:cNvPr>
          <p:cNvSpPr/>
          <p:nvPr/>
        </p:nvSpPr>
        <p:spPr>
          <a:xfrm>
            <a:off x="6736065" y="2254299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319EED40-D02D-89FD-6D9E-B5598ECFC732}"/>
              </a:ext>
            </a:extLst>
          </p:cNvPr>
          <p:cNvSpPr/>
          <p:nvPr/>
        </p:nvSpPr>
        <p:spPr>
          <a:xfrm>
            <a:off x="6623583" y="5185968"/>
            <a:ext cx="546336" cy="550979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41">
            <a:extLst>
              <a:ext uri="{FF2B5EF4-FFF2-40B4-BE49-F238E27FC236}">
                <a16:creationId xmlns:a16="http://schemas.microsoft.com/office/drawing/2014/main" id="{DCFAF56F-41C2-476F-51E2-FC638D441E5E}"/>
              </a:ext>
            </a:extLst>
          </p:cNvPr>
          <p:cNvSpPr txBox="1"/>
          <p:nvPr/>
        </p:nvSpPr>
        <p:spPr>
          <a:xfrm>
            <a:off x="1752805" y="6085944"/>
            <a:ext cx="9163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Wat </a:t>
            </a:r>
            <a:r>
              <a:rPr lang="en-GB" dirty="0" err="1"/>
              <a:t>zijn</a:t>
            </a:r>
            <a:r>
              <a:rPr lang="en-GB" dirty="0"/>
              <a:t> de </a:t>
            </a:r>
            <a:r>
              <a:rPr lang="en-GB" dirty="0" err="1"/>
              <a:t>verschillen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487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2985734" y="1487497"/>
            <a:ext cx="65078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Hij    is     nu    aan het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dansen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2985734" y="2241812"/>
            <a:ext cx="6507854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70A792-4F8D-41EA-8B15-F5CCD3A3E283}"/>
              </a:ext>
            </a:extLst>
          </p:cNvPr>
          <p:cNvSpPr txBox="1"/>
          <p:nvPr/>
        </p:nvSpPr>
        <p:spPr>
          <a:xfrm>
            <a:off x="2969695" y="4044757"/>
            <a:ext cx="650785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    is   dancing   right now 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6DAE5409-29CD-44D6-9A1C-6BCBB3ED90AD}"/>
              </a:ext>
            </a:extLst>
          </p:cNvPr>
          <p:cNvSpPr/>
          <p:nvPr/>
        </p:nvSpPr>
        <p:spPr>
          <a:xfrm>
            <a:off x="6256942" y="3350918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BE844B8-045F-42A3-BE81-B1373EF98A2E}"/>
              </a:ext>
            </a:extLst>
          </p:cNvPr>
          <p:cNvSpPr/>
          <p:nvPr/>
        </p:nvSpPr>
        <p:spPr>
          <a:xfrm>
            <a:off x="2985735" y="4844859"/>
            <a:ext cx="6507854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C0B26AD-E4FD-48D1-AC81-D688B49F04D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121" y="2492182"/>
            <a:ext cx="591185" cy="560705"/>
          </a:xfrm>
          <a:prstGeom prst="rect">
            <a:avLst/>
          </a:prstGeom>
          <a:noFill/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05AE68D-56AE-4199-AA68-E4A9E99A747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15" y="2396314"/>
            <a:ext cx="747020" cy="667384"/>
          </a:xfrm>
          <a:prstGeom prst="rect">
            <a:avLst/>
          </a:prstGeom>
          <a:noFill/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BDDDBB51-60B8-4749-BBA8-CF7B2AC54E3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55" y="5047808"/>
            <a:ext cx="591185" cy="560705"/>
          </a:xfrm>
          <a:prstGeom prst="rect">
            <a:avLst/>
          </a:prstGeom>
          <a:noFill/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46AFE97-F284-47BA-9159-66F8A832BC5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15" y="5026623"/>
            <a:ext cx="760755" cy="635000"/>
          </a:xfrm>
          <a:prstGeom prst="rect">
            <a:avLst/>
          </a:prstGeom>
          <a:noFill/>
        </p:spPr>
      </p:pic>
      <p:pic>
        <p:nvPicPr>
          <p:cNvPr id="29" name="Picture 5" descr="Vorm">
            <a:extLst>
              <a:ext uri="{FF2B5EF4-FFF2-40B4-BE49-F238E27FC236}">
                <a16:creationId xmlns:a16="http://schemas.microsoft.com/office/drawing/2014/main" id="{4E6B92D1-A597-4538-8140-3066453EA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445" y="4956165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apezoid 449">
            <a:extLst>
              <a:ext uri="{FF2B5EF4-FFF2-40B4-BE49-F238E27FC236}">
                <a16:creationId xmlns:a16="http://schemas.microsoft.com/office/drawing/2014/main" id="{4B2EBC41-81FE-CB9D-F0F6-046FCA570E63}"/>
              </a:ext>
            </a:extLst>
          </p:cNvPr>
          <p:cNvSpPr/>
          <p:nvPr/>
        </p:nvSpPr>
        <p:spPr>
          <a:xfrm>
            <a:off x="4895944" y="2479502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rapezoid 449">
            <a:extLst>
              <a:ext uri="{FF2B5EF4-FFF2-40B4-BE49-F238E27FC236}">
                <a16:creationId xmlns:a16="http://schemas.microsoft.com/office/drawing/2014/main" id="{E0AD49BD-C98E-2140-EAD6-3C58E23B1EF0}"/>
              </a:ext>
            </a:extLst>
          </p:cNvPr>
          <p:cNvSpPr/>
          <p:nvPr/>
        </p:nvSpPr>
        <p:spPr>
          <a:xfrm>
            <a:off x="6905507" y="5100192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8DCDD3B-B884-DADD-3AB6-E43433B36D39}"/>
              </a:ext>
            </a:extLst>
          </p:cNvPr>
          <p:cNvSpPr/>
          <p:nvPr/>
        </p:nvSpPr>
        <p:spPr>
          <a:xfrm>
            <a:off x="6741529" y="2389145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4" name="Stroomdiagram: Verbindingslijn 30">
            <a:extLst>
              <a:ext uri="{FF2B5EF4-FFF2-40B4-BE49-F238E27FC236}">
                <a16:creationId xmlns:a16="http://schemas.microsoft.com/office/drawing/2014/main" id="{206FF254-CE45-8C32-7A70-6C0893301E68}"/>
              </a:ext>
            </a:extLst>
          </p:cNvPr>
          <p:cNvSpPr/>
          <p:nvPr/>
        </p:nvSpPr>
        <p:spPr>
          <a:xfrm>
            <a:off x="6905507" y="2288650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319EED40-D02D-89FD-6D9E-B5598ECFC732}"/>
              </a:ext>
            </a:extLst>
          </p:cNvPr>
          <p:cNvSpPr/>
          <p:nvPr/>
        </p:nvSpPr>
        <p:spPr>
          <a:xfrm>
            <a:off x="5486952" y="5180173"/>
            <a:ext cx="546336" cy="550979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3DD8810-39C3-3C8A-AF81-46ECC7A1B85F}"/>
              </a:ext>
            </a:extLst>
          </p:cNvPr>
          <p:cNvSpPr/>
          <p:nvPr/>
        </p:nvSpPr>
        <p:spPr>
          <a:xfrm>
            <a:off x="4895944" y="1474589"/>
            <a:ext cx="787400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Oval 38">
            <a:extLst>
              <a:ext uri="{FF2B5EF4-FFF2-40B4-BE49-F238E27FC236}">
                <a16:creationId xmlns:a16="http://schemas.microsoft.com/office/drawing/2014/main" id="{26749388-4587-1BB7-8FF0-B03FF9FA1581}"/>
              </a:ext>
            </a:extLst>
          </p:cNvPr>
          <p:cNvSpPr/>
          <p:nvPr/>
        </p:nvSpPr>
        <p:spPr>
          <a:xfrm>
            <a:off x="6418073" y="4044757"/>
            <a:ext cx="2120919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7" name="TextBox 41">
            <a:extLst>
              <a:ext uri="{FF2B5EF4-FFF2-40B4-BE49-F238E27FC236}">
                <a16:creationId xmlns:a16="http://schemas.microsoft.com/office/drawing/2014/main" id="{DCFAF56F-41C2-476F-51E2-FC638D441E5E}"/>
              </a:ext>
            </a:extLst>
          </p:cNvPr>
          <p:cNvSpPr txBox="1"/>
          <p:nvPr/>
        </p:nvSpPr>
        <p:spPr>
          <a:xfrm>
            <a:off x="1752805" y="6085944"/>
            <a:ext cx="9163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De </a:t>
            </a:r>
            <a:r>
              <a:rPr lang="en-GB" dirty="0" err="1"/>
              <a:t>tijdsbepaling</a:t>
            </a:r>
            <a:r>
              <a:rPr lang="en-GB" dirty="0"/>
              <a:t> </a:t>
            </a:r>
            <a:r>
              <a:rPr lang="en-GB" dirty="0" err="1"/>
              <a:t>staat</a:t>
            </a:r>
            <a:r>
              <a:rPr lang="en-GB" dirty="0"/>
              <a:t> in het </a:t>
            </a:r>
            <a:r>
              <a:rPr lang="en-GB" dirty="0" err="1"/>
              <a:t>Nederlands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Engels op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plek</a:t>
            </a:r>
            <a:r>
              <a:rPr lang="en-GB" dirty="0"/>
              <a:t> in de zin </a:t>
            </a:r>
          </a:p>
        </p:txBody>
      </p:sp>
    </p:spTree>
    <p:extLst>
      <p:ext uri="{BB962C8B-B14F-4D97-AF65-F5344CB8AC3E}">
        <p14:creationId xmlns:p14="http://schemas.microsoft.com/office/powerpoint/2010/main" val="39127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4" grpId="0" animBg="1"/>
      <p:bldP spid="15" grpId="0" animBg="1"/>
      <p:bldP spid="3" grpId="0" animBg="1"/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2098269" y="1459975"/>
            <a:ext cx="800187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Ik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    ben   op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dit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moment 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aan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het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koken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2101488" y="2232495"/>
            <a:ext cx="7995461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70A792-4F8D-41EA-8B15-F5CCD3A3E283}"/>
              </a:ext>
            </a:extLst>
          </p:cNvPr>
          <p:cNvSpPr txBox="1"/>
          <p:nvPr/>
        </p:nvSpPr>
        <p:spPr>
          <a:xfrm>
            <a:off x="2091855" y="4016118"/>
            <a:ext cx="800187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I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am   cooking   at the moment 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6DAE5409-29CD-44D6-9A1C-6BCBB3ED90AD}"/>
              </a:ext>
            </a:extLst>
          </p:cNvPr>
          <p:cNvSpPr/>
          <p:nvPr/>
        </p:nvSpPr>
        <p:spPr>
          <a:xfrm>
            <a:off x="6256942" y="3350918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BE844B8-045F-42A3-BE81-B1373EF98A2E}"/>
              </a:ext>
            </a:extLst>
          </p:cNvPr>
          <p:cNvSpPr/>
          <p:nvPr/>
        </p:nvSpPr>
        <p:spPr>
          <a:xfrm>
            <a:off x="2098268" y="4844859"/>
            <a:ext cx="7995461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C0B26AD-E4FD-48D1-AC81-D688B49F04D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512" y="2469458"/>
            <a:ext cx="591185" cy="560705"/>
          </a:xfrm>
          <a:prstGeom prst="rect">
            <a:avLst/>
          </a:prstGeom>
          <a:noFill/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BDDDBB51-60B8-4749-BBA8-CF7B2AC54E3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043" y="5063770"/>
            <a:ext cx="591185" cy="560705"/>
          </a:xfrm>
          <a:prstGeom prst="rect">
            <a:avLst/>
          </a:prstGeom>
          <a:noFill/>
        </p:spPr>
      </p:pic>
      <p:pic>
        <p:nvPicPr>
          <p:cNvPr id="29" name="Picture 5" descr="Vorm">
            <a:extLst>
              <a:ext uri="{FF2B5EF4-FFF2-40B4-BE49-F238E27FC236}">
                <a16:creationId xmlns:a16="http://schemas.microsoft.com/office/drawing/2014/main" id="{4E6B92D1-A597-4538-8140-3066453EA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991" y="4933413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apezoid 449">
            <a:extLst>
              <a:ext uri="{FF2B5EF4-FFF2-40B4-BE49-F238E27FC236}">
                <a16:creationId xmlns:a16="http://schemas.microsoft.com/office/drawing/2014/main" id="{4B2EBC41-81FE-CB9D-F0F6-046FCA570E63}"/>
              </a:ext>
            </a:extLst>
          </p:cNvPr>
          <p:cNvSpPr/>
          <p:nvPr/>
        </p:nvSpPr>
        <p:spPr>
          <a:xfrm>
            <a:off x="5053805" y="2461226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rapezoid 449">
            <a:extLst>
              <a:ext uri="{FF2B5EF4-FFF2-40B4-BE49-F238E27FC236}">
                <a16:creationId xmlns:a16="http://schemas.microsoft.com/office/drawing/2014/main" id="{E0AD49BD-C98E-2140-EAD6-3C58E23B1EF0}"/>
              </a:ext>
            </a:extLst>
          </p:cNvPr>
          <p:cNvSpPr/>
          <p:nvPr/>
        </p:nvSpPr>
        <p:spPr>
          <a:xfrm>
            <a:off x="6905507" y="5100192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8DCDD3B-B884-DADD-3AB6-E43433B36D39}"/>
              </a:ext>
            </a:extLst>
          </p:cNvPr>
          <p:cNvSpPr/>
          <p:nvPr/>
        </p:nvSpPr>
        <p:spPr>
          <a:xfrm>
            <a:off x="8016341" y="2421054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4" name="Stroomdiagram: Verbindingslijn 30">
            <a:extLst>
              <a:ext uri="{FF2B5EF4-FFF2-40B4-BE49-F238E27FC236}">
                <a16:creationId xmlns:a16="http://schemas.microsoft.com/office/drawing/2014/main" id="{206FF254-CE45-8C32-7A70-6C0893301E68}"/>
              </a:ext>
            </a:extLst>
          </p:cNvPr>
          <p:cNvSpPr/>
          <p:nvPr/>
        </p:nvSpPr>
        <p:spPr>
          <a:xfrm>
            <a:off x="8180319" y="2320559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319EED40-D02D-89FD-6D9E-B5598ECFC732}"/>
              </a:ext>
            </a:extLst>
          </p:cNvPr>
          <p:cNvSpPr/>
          <p:nvPr/>
        </p:nvSpPr>
        <p:spPr>
          <a:xfrm>
            <a:off x="4867498" y="5157421"/>
            <a:ext cx="546336" cy="550979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3DD8810-39C3-3C8A-AF81-46ECC7A1B85F}"/>
              </a:ext>
            </a:extLst>
          </p:cNvPr>
          <p:cNvSpPr/>
          <p:nvPr/>
        </p:nvSpPr>
        <p:spPr>
          <a:xfrm>
            <a:off x="4109883" y="1474589"/>
            <a:ext cx="2999945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Oval 38">
            <a:extLst>
              <a:ext uri="{FF2B5EF4-FFF2-40B4-BE49-F238E27FC236}">
                <a16:creationId xmlns:a16="http://schemas.microsoft.com/office/drawing/2014/main" id="{26749388-4587-1BB7-8FF0-B03FF9FA1581}"/>
              </a:ext>
            </a:extLst>
          </p:cNvPr>
          <p:cNvSpPr/>
          <p:nvPr/>
        </p:nvSpPr>
        <p:spPr>
          <a:xfrm>
            <a:off x="5760120" y="4044757"/>
            <a:ext cx="3236395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Zeshoek 19">
            <a:extLst>
              <a:ext uri="{FF2B5EF4-FFF2-40B4-BE49-F238E27FC236}">
                <a16:creationId xmlns:a16="http://schemas.microsoft.com/office/drawing/2014/main" id="{C94D8D3A-5C59-078E-D62B-76F67500894C}"/>
              </a:ext>
            </a:extLst>
          </p:cNvPr>
          <p:cNvSpPr/>
          <p:nvPr/>
        </p:nvSpPr>
        <p:spPr>
          <a:xfrm>
            <a:off x="3105123" y="2408875"/>
            <a:ext cx="712300" cy="633035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1" name="Zeshoek 20">
            <a:extLst>
              <a:ext uri="{FF2B5EF4-FFF2-40B4-BE49-F238E27FC236}">
                <a16:creationId xmlns:a16="http://schemas.microsoft.com/office/drawing/2014/main" id="{08BF9773-308F-F14D-1867-7685FFB5F394}"/>
              </a:ext>
            </a:extLst>
          </p:cNvPr>
          <p:cNvSpPr/>
          <p:nvPr/>
        </p:nvSpPr>
        <p:spPr>
          <a:xfrm>
            <a:off x="3123428" y="4979909"/>
            <a:ext cx="693995" cy="672753"/>
          </a:xfrm>
          <a:prstGeom prst="hexagon">
            <a:avLst/>
          </a:prstGeom>
          <a:solidFill>
            <a:srgbClr val="F12BD5"/>
          </a:solidFill>
          <a:ln w="12700" cap="flat" cmpd="sng" algn="ctr">
            <a:solidFill>
              <a:srgbClr val="F12BD5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48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4" grpId="0" animBg="1"/>
      <p:bldP spid="15" grpId="0" animBg="1"/>
      <p:bldP spid="3" grpId="0" animBg="1"/>
      <p:bldP spid="16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2985734" y="1487497"/>
            <a:ext cx="65078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ij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zijn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nu    aan het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rennen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2985734" y="2241812"/>
            <a:ext cx="6507854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70A792-4F8D-41EA-8B15-F5CCD3A3E283}"/>
              </a:ext>
            </a:extLst>
          </p:cNvPr>
          <p:cNvSpPr txBox="1"/>
          <p:nvPr/>
        </p:nvSpPr>
        <p:spPr>
          <a:xfrm>
            <a:off x="2969695" y="4044757"/>
            <a:ext cx="650785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We    are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running   now 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6DAE5409-29CD-44D6-9A1C-6BCBB3ED90AD}"/>
              </a:ext>
            </a:extLst>
          </p:cNvPr>
          <p:cNvSpPr/>
          <p:nvPr/>
        </p:nvSpPr>
        <p:spPr>
          <a:xfrm>
            <a:off x="6256942" y="3350918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BE844B8-045F-42A3-BE81-B1373EF98A2E}"/>
              </a:ext>
            </a:extLst>
          </p:cNvPr>
          <p:cNvSpPr/>
          <p:nvPr/>
        </p:nvSpPr>
        <p:spPr>
          <a:xfrm>
            <a:off x="2985735" y="4844859"/>
            <a:ext cx="6507854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C0B26AD-E4FD-48D1-AC81-D688B49F04D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121" y="2492182"/>
            <a:ext cx="591185" cy="560705"/>
          </a:xfrm>
          <a:prstGeom prst="rect">
            <a:avLst/>
          </a:prstGeom>
          <a:noFill/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BDDDBB51-60B8-4749-BBA8-CF7B2AC54E3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55" y="5047808"/>
            <a:ext cx="591185" cy="560705"/>
          </a:xfrm>
          <a:prstGeom prst="rect">
            <a:avLst/>
          </a:prstGeom>
          <a:noFill/>
        </p:spPr>
      </p:pic>
      <p:pic>
        <p:nvPicPr>
          <p:cNvPr id="29" name="Picture 5" descr="Vorm">
            <a:extLst>
              <a:ext uri="{FF2B5EF4-FFF2-40B4-BE49-F238E27FC236}">
                <a16:creationId xmlns:a16="http://schemas.microsoft.com/office/drawing/2014/main" id="{4E6B92D1-A597-4538-8140-3066453EA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735" y="4973240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apezoid 449">
            <a:extLst>
              <a:ext uri="{FF2B5EF4-FFF2-40B4-BE49-F238E27FC236}">
                <a16:creationId xmlns:a16="http://schemas.microsoft.com/office/drawing/2014/main" id="{4B2EBC41-81FE-CB9D-F0F6-046FCA570E63}"/>
              </a:ext>
            </a:extLst>
          </p:cNvPr>
          <p:cNvSpPr/>
          <p:nvPr/>
        </p:nvSpPr>
        <p:spPr>
          <a:xfrm>
            <a:off x="5362128" y="2479502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rapezoid 449">
            <a:extLst>
              <a:ext uri="{FF2B5EF4-FFF2-40B4-BE49-F238E27FC236}">
                <a16:creationId xmlns:a16="http://schemas.microsoft.com/office/drawing/2014/main" id="{E0AD49BD-C98E-2140-EAD6-3C58E23B1EF0}"/>
              </a:ext>
            </a:extLst>
          </p:cNvPr>
          <p:cNvSpPr/>
          <p:nvPr/>
        </p:nvSpPr>
        <p:spPr>
          <a:xfrm>
            <a:off x="6996672" y="5104170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8DCDD3B-B884-DADD-3AB6-E43433B36D39}"/>
              </a:ext>
            </a:extLst>
          </p:cNvPr>
          <p:cNvSpPr/>
          <p:nvPr/>
        </p:nvSpPr>
        <p:spPr>
          <a:xfrm>
            <a:off x="7209189" y="2408632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4" name="Stroomdiagram: Verbindingslijn 30">
            <a:extLst>
              <a:ext uri="{FF2B5EF4-FFF2-40B4-BE49-F238E27FC236}">
                <a16:creationId xmlns:a16="http://schemas.microsoft.com/office/drawing/2014/main" id="{206FF254-CE45-8C32-7A70-6C0893301E68}"/>
              </a:ext>
            </a:extLst>
          </p:cNvPr>
          <p:cNvSpPr/>
          <p:nvPr/>
        </p:nvSpPr>
        <p:spPr>
          <a:xfrm>
            <a:off x="7373167" y="2308137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319EED40-D02D-89FD-6D9E-B5598ECFC732}"/>
              </a:ext>
            </a:extLst>
          </p:cNvPr>
          <p:cNvSpPr/>
          <p:nvPr/>
        </p:nvSpPr>
        <p:spPr>
          <a:xfrm>
            <a:off x="5837242" y="5197248"/>
            <a:ext cx="546336" cy="550979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3DD8810-39C3-3C8A-AF81-46ECC7A1B85F}"/>
              </a:ext>
            </a:extLst>
          </p:cNvPr>
          <p:cNvSpPr/>
          <p:nvPr/>
        </p:nvSpPr>
        <p:spPr>
          <a:xfrm>
            <a:off x="5295577" y="1466293"/>
            <a:ext cx="787400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Oval 38">
            <a:extLst>
              <a:ext uri="{FF2B5EF4-FFF2-40B4-BE49-F238E27FC236}">
                <a16:creationId xmlns:a16="http://schemas.microsoft.com/office/drawing/2014/main" id="{26749388-4587-1BB7-8FF0-B03FF9FA1581}"/>
              </a:ext>
            </a:extLst>
          </p:cNvPr>
          <p:cNvSpPr/>
          <p:nvPr/>
        </p:nvSpPr>
        <p:spPr>
          <a:xfrm>
            <a:off x="6905507" y="4033559"/>
            <a:ext cx="935320" cy="74355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Zeshoek 19">
            <a:extLst>
              <a:ext uri="{FF2B5EF4-FFF2-40B4-BE49-F238E27FC236}">
                <a16:creationId xmlns:a16="http://schemas.microsoft.com/office/drawing/2014/main" id="{D5A77CC4-4796-65B1-67ED-2318CB7F9B74}"/>
              </a:ext>
            </a:extLst>
          </p:cNvPr>
          <p:cNvSpPr/>
          <p:nvPr/>
        </p:nvSpPr>
        <p:spPr>
          <a:xfrm>
            <a:off x="4234002" y="2464792"/>
            <a:ext cx="664697" cy="588095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1" name="Zeshoek 20">
            <a:extLst>
              <a:ext uri="{FF2B5EF4-FFF2-40B4-BE49-F238E27FC236}">
                <a16:creationId xmlns:a16="http://schemas.microsoft.com/office/drawing/2014/main" id="{14C0E579-D634-EA1D-5566-956FDED060A6}"/>
              </a:ext>
            </a:extLst>
          </p:cNvPr>
          <p:cNvSpPr/>
          <p:nvPr/>
        </p:nvSpPr>
        <p:spPr>
          <a:xfrm>
            <a:off x="4174774" y="5032623"/>
            <a:ext cx="678817" cy="608189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31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4" grpId="0" animBg="1"/>
      <p:bldP spid="15" grpId="0" animBg="1"/>
      <p:bldP spid="3" grpId="0" animBg="1"/>
      <p:bldP spid="16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2135589" y="1451446"/>
            <a:ext cx="82427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Ik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    ben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nu     de puppy   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aan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het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aaien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2135590" y="2237834"/>
            <a:ext cx="8242704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70A792-4F8D-41EA-8B15-F5CCD3A3E283}"/>
              </a:ext>
            </a:extLst>
          </p:cNvPr>
          <p:cNvSpPr txBox="1"/>
          <p:nvPr/>
        </p:nvSpPr>
        <p:spPr>
          <a:xfrm>
            <a:off x="2119549" y="4066379"/>
            <a:ext cx="821667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I       am petting   the puppy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right now 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6DAE5409-29CD-44D6-9A1C-6BCBB3ED90AD}"/>
              </a:ext>
            </a:extLst>
          </p:cNvPr>
          <p:cNvSpPr/>
          <p:nvPr/>
        </p:nvSpPr>
        <p:spPr>
          <a:xfrm>
            <a:off x="6256942" y="3350918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BE844B8-045F-42A3-BE81-B1373EF98A2E}"/>
              </a:ext>
            </a:extLst>
          </p:cNvPr>
          <p:cNvSpPr/>
          <p:nvPr/>
        </p:nvSpPr>
        <p:spPr>
          <a:xfrm>
            <a:off x="2135589" y="4866481"/>
            <a:ext cx="8200632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9" name="Picture 5" descr="Vorm">
            <a:extLst>
              <a:ext uri="{FF2B5EF4-FFF2-40B4-BE49-F238E27FC236}">
                <a16:creationId xmlns:a16="http://schemas.microsoft.com/office/drawing/2014/main" id="{4E6B92D1-A597-4538-8140-3066453EA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00" y="4977787"/>
            <a:ext cx="826058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apezoid 449">
            <a:extLst>
              <a:ext uri="{FF2B5EF4-FFF2-40B4-BE49-F238E27FC236}">
                <a16:creationId xmlns:a16="http://schemas.microsoft.com/office/drawing/2014/main" id="{4B2EBC41-81FE-CB9D-F0F6-046FCA570E63}"/>
              </a:ext>
            </a:extLst>
          </p:cNvPr>
          <p:cNvSpPr/>
          <p:nvPr/>
        </p:nvSpPr>
        <p:spPr>
          <a:xfrm>
            <a:off x="4388084" y="2484323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rapezoid 449">
            <a:extLst>
              <a:ext uri="{FF2B5EF4-FFF2-40B4-BE49-F238E27FC236}">
                <a16:creationId xmlns:a16="http://schemas.microsoft.com/office/drawing/2014/main" id="{E0AD49BD-C98E-2140-EAD6-3C58E23B1EF0}"/>
              </a:ext>
            </a:extLst>
          </p:cNvPr>
          <p:cNvSpPr/>
          <p:nvPr/>
        </p:nvSpPr>
        <p:spPr>
          <a:xfrm>
            <a:off x="8260715" y="5121814"/>
            <a:ext cx="790828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8DCDD3B-B884-DADD-3AB6-E43433B36D39}"/>
              </a:ext>
            </a:extLst>
          </p:cNvPr>
          <p:cNvSpPr/>
          <p:nvPr/>
        </p:nvSpPr>
        <p:spPr>
          <a:xfrm>
            <a:off x="8071369" y="2384116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4" name="Stroomdiagram: Verbindingslijn 30">
            <a:extLst>
              <a:ext uri="{FF2B5EF4-FFF2-40B4-BE49-F238E27FC236}">
                <a16:creationId xmlns:a16="http://schemas.microsoft.com/office/drawing/2014/main" id="{206FF254-CE45-8C32-7A70-6C0893301E68}"/>
              </a:ext>
            </a:extLst>
          </p:cNvPr>
          <p:cNvSpPr/>
          <p:nvPr/>
        </p:nvSpPr>
        <p:spPr>
          <a:xfrm>
            <a:off x="8235347" y="2283621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319EED40-D02D-89FD-6D9E-B5598ECFC732}"/>
              </a:ext>
            </a:extLst>
          </p:cNvPr>
          <p:cNvSpPr/>
          <p:nvPr/>
        </p:nvSpPr>
        <p:spPr>
          <a:xfrm>
            <a:off x="4636806" y="5201795"/>
            <a:ext cx="544611" cy="550979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3DD8810-39C3-3C8A-AF81-46ECC7A1B85F}"/>
              </a:ext>
            </a:extLst>
          </p:cNvPr>
          <p:cNvSpPr/>
          <p:nvPr/>
        </p:nvSpPr>
        <p:spPr>
          <a:xfrm>
            <a:off x="4394017" y="1446911"/>
            <a:ext cx="787400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Oval 38">
            <a:extLst>
              <a:ext uri="{FF2B5EF4-FFF2-40B4-BE49-F238E27FC236}">
                <a16:creationId xmlns:a16="http://schemas.microsoft.com/office/drawing/2014/main" id="{26749388-4587-1BB7-8FF0-B03FF9FA1581}"/>
              </a:ext>
            </a:extLst>
          </p:cNvPr>
          <p:cNvSpPr/>
          <p:nvPr/>
        </p:nvSpPr>
        <p:spPr>
          <a:xfrm>
            <a:off x="7489789" y="4087498"/>
            <a:ext cx="2120919" cy="7020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41D2868E-AB6D-79A7-E2F8-0E21971DB43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599" y="2532905"/>
            <a:ext cx="591185" cy="560705"/>
          </a:xfrm>
          <a:prstGeom prst="rect">
            <a:avLst/>
          </a:prstGeom>
          <a:noFill/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CE55604-7804-185E-2F7A-D0EE1251004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130" y="5127217"/>
            <a:ext cx="591185" cy="560705"/>
          </a:xfrm>
          <a:prstGeom prst="rect">
            <a:avLst/>
          </a:prstGeom>
          <a:noFill/>
        </p:spPr>
      </p:pic>
      <p:sp>
        <p:nvSpPr>
          <p:cNvPr id="22" name="Zeshoek 21">
            <a:extLst>
              <a:ext uri="{FF2B5EF4-FFF2-40B4-BE49-F238E27FC236}">
                <a16:creationId xmlns:a16="http://schemas.microsoft.com/office/drawing/2014/main" id="{7A78905E-D362-C61B-8A7F-FE51EB89425A}"/>
              </a:ext>
            </a:extLst>
          </p:cNvPr>
          <p:cNvSpPr/>
          <p:nvPr/>
        </p:nvSpPr>
        <p:spPr>
          <a:xfrm>
            <a:off x="3138210" y="2472322"/>
            <a:ext cx="712300" cy="633035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3" name="Zeshoek 22">
            <a:extLst>
              <a:ext uri="{FF2B5EF4-FFF2-40B4-BE49-F238E27FC236}">
                <a16:creationId xmlns:a16="http://schemas.microsoft.com/office/drawing/2014/main" id="{712E0AD3-342E-5A00-4EFF-BA64F4B7B3C8}"/>
              </a:ext>
            </a:extLst>
          </p:cNvPr>
          <p:cNvSpPr/>
          <p:nvPr/>
        </p:nvSpPr>
        <p:spPr>
          <a:xfrm>
            <a:off x="3156515" y="5043356"/>
            <a:ext cx="693995" cy="672753"/>
          </a:xfrm>
          <a:prstGeom prst="hexagon">
            <a:avLst/>
          </a:prstGeom>
          <a:solidFill>
            <a:srgbClr val="F12BD5"/>
          </a:solidFill>
          <a:ln w="12700" cap="flat" cmpd="sng" algn="ctr">
            <a:solidFill>
              <a:srgbClr val="F12BD5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7D47587-5F36-DF88-3FAD-F5331EB2CB59}"/>
              </a:ext>
            </a:extLst>
          </p:cNvPr>
          <p:cNvSpPr/>
          <p:nvPr/>
        </p:nvSpPr>
        <p:spPr>
          <a:xfrm>
            <a:off x="5592639" y="2408978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4A4ADF6A-1BF8-B47E-E9FA-698EEDD33058}"/>
              </a:ext>
            </a:extLst>
          </p:cNvPr>
          <p:cNvSpPr/>
          <p:nvPr/>
        </p:nvSpPr>
        <p:spPr>
          <a:xfrm>
            <a:off x="5615895" y="5055573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8B8D5C93-0453-3079-C29E-31FE7C591423}"/>
              </a:ext>
            </a:extLst>
          </p:cNvPr>
          <p:cNvSpPr/>
          <p:nvPr/>
        </p:nvSpPr>
        <p:spPr>
          <a:xfrm>
            <a:off x="6277833" y="2453017"/>
            <a:ext cx="926796" cy="603229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601B0E2F-40BD-7ABB-503C-275C4ECC89FA}"/>
              </a:ext>
            </a:extLst>
          </p:cNvPr>
          <p:cNvSpPr/>
          <p:nvPr/>
        </p:nvSpPr>
        <p:spPr>
          <a:xfrm>
            <a:off x="6324238" y="5084693"/>
            <a:ext cx="926796" cy="603229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83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4" grpId="0" animBg="1"/>
      <p:bldP spid="15" grpId="0" animBg="1"/>
      <p:bldP spid="3" grpId="0" animBg="1"/>
      <p:bldP spid="16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0B7BD-B40A-06DD-CC08-9E5766411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33021A-AAD7-5A0D-F7A3-CDC8C56D4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het Engels maak je de Present </a:t>
            </a:r>
            <a:r>
              <a:rPr lang="nl-NL" dirty="0" err="1"/>
              <a:t>Continuous</a:t>
            </a:r>
            <a:r>
              <a:rPr lang="nl-NL" dirty="0"/>
              <a:t> met:</a:t>
            </a:r>
          </a:p>
          <a:p>
            <a:pPr marL="0" indent="0">
              <a:buNone/>
            </a:pPr>
            <a:r>
              <a:rPr lang="nl-NL" b="1" dirty="0"/>
              <a:t>		Vorm van </a:t>
            </a:r>
            <a:r>
              <a:rPr lang="nl-NL" b="1" dirty="0" err="1"/>
              <a:t>to</a:t>
            </a:r>
            <a:r>
              <a:rPr lang="nl-NL" b="1" dirty="0"/>
              <a:t> </a:t>
            </a:r>
            <a:r>
              <a:rPr lang="nl-NL" b="1" dirty="0" err="1"/>
              <a:t>be</a:t>
            </a:r>
            <a:r>
              <a:rPr lang="nl-NL" b="1" dirty="0"/>
              <a:t>:		+	stam	         + 		-</a:t>
            </a:r>
            <a:r>
              <a:rPr lang="nl-NL" b="1" dirty="0" err="1"/>
              <a:t>ing</a:t>
            </a:r>
            <a:endParaRPr lang="nl-NL" b="1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Tijdsbepalingen (nu/right </a:t>
            </a:r>
            <a:r>
              <a:rPr lang="nl-NL" dirty="0" err="1"/>
              <a:t>now</a:t>
            </a:r>
            <a:r>
              <a:rPr lang="nl-NL" dirty="0"/>
              <a:t> etc.) staan op andere plekken in het NL en ENG:</a:t>
            </a:r>
          </a:p>
          <a:p>
            <a:pPr lvl="1"/>
            <a:r>
              <a:rPr lang="nl-NL" dirty="0"/>
              <a:t>NL:  Voor het werkwoord</a:t>
            </a:r>
          </a:p>
          <a:p>
            <a:pPr lvl="1"/>
            <a:r>
              <a:rPr lang="nl-NL" dirty="0"/>
              <a:t>ENG: Na het werkwoord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0F2710E-32A3-A8C0-EE80-E3EEE6AAA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010198" y="2039257"/>
            <a:ext cx="521862" cy="2779486"/>
          </a:xfrm>
          <a:prstGeom prst="rect">
            <a:avLst/>
          </a:prstGeom>
        </p:spPr>
      </p:pic>
      <p:sp>
        <p:nvSpPr>
          <p:cNvPr id="6" name="Gelijkbenige driehoek 5">
            <a:extLst>
              <a:ext uri="{FF2B5EF4-FFF2-40B4-BE49-F238E27FC236}">
                <a16:creationId xmlns:a16="http://schemas.microsoft.com/office/drawing/2014/main" id="{6417E608-A737-B326-AFC8-DA66FE8F6390}"/>
              </a:ext>
            </a:extLst>
          </p:cNvPr>
          <p:cNvSpPr/>
          <p:nvPr/>
        </p:nvSpPr>
        <p:spPr>
          <a:xfrm>
            <a:off x="10594584" y="3279903"/>
            <a:ext cx="345738" cy="298193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troomdiagram: Verbindingslijn 42">
            <a:extLst>
              <a:ext uri="{FF2B5EF4-FFF2-40B4-BE49-F238E27FC236}">
                <a16:creationId xmlns:a16="http://schemas.microsoft.com/office/drawing/2014/main" id="{89056C86-A923-E097-C6E1-B0808E9602CF}"/>
              </a:ext>
            </a:extLst>
          </p:cNvPr>
          <p:cNvSpPr/>
          <p:nvPr/>
        </p:nvSpPr>
        <p:spPr>
          <a:xfrm>
            <a:off x="7880136" y="3190287"/>
            <a:ext cx="371185" cy="369316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02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9CE5-AC16-4715-A9CF-DCD76EB2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Individueel</a:t>
            </a:r>
            <a:r>
              <a:rPr lang="en-GB" dirty="0"/>
              <a:t> </a:t>
            </a:r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4A9D-F763-4D76-87F6-43ADAA0FD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Gebruik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tablet of laptop om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zelf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puzzelen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de app: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2400" u="sng" dirty="0">
              <a:solidFill>
                <a:srgbClr val="936888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 naar </a:t>
            </a:r>
            <a:r>
              <a:rPr lang="nl-NL" sz="2400" b="0" i="0" dirty="0">
                <a:effectLst/>
                <a:latin typeface="Calibri" panose="020F0502020204030204" pitchFamily="34" charset="0"/>
                <a:hlinkClick r:id="rId3"/>
              </a:rPr>
              <a:t>www.uu.nl/codetaal</a:t>
            </a:r>
            <a:endParaRPr lang="nl-NL" sz="2400" dirty="0">
              <a:solidFill>
                <a:schemeClr val="tx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Klik op “Lessen voor voortgezet onderwijs” en dan op </a:t>
            </a:r>
            <a:r>
              <a:rPr lang="en-GB" sz="2400" dirty="0">
                <a:solidFill>
                  <a:schemeClr val="tx1"/>
                </a:solidFill>
              </a:rPr>
              <a:t>“Present continuous 2”</a:t>
            </a:r>
            <a:endParaRPr lang="en-N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46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AC0B0-0243-4FD0-A804-6CD68A05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of the day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5EB0A-697E-4726-848D-A5BA5CAC2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prstClr val="black"/>
                </a:solidFill>
                <a:latin typeface="Gill Sans MT" panose="020B0502020104020203"/>
              </a:rPr>
              <a:t>Wat is de nu-vorm in het Engels?</a:t>
            </a:r>
          </a:p>
          <a:p>
            <a:pPr marL="0" indent="0" algn="ctr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 algn="ctr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 algn="ctr">
              <a:buNone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 algn="ctr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 algn="ctr">
              <a:buNone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>
              <a:buNone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75162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BD37-95C5-4BA2-873B-93CFDA360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Vorige</a:t>
            </a:r>
            <a:r>
              <a:rPr lang="en-GB" dirty="0"/>
              <a:t> les: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B6AB8EB-9AD0-42B9-81B5-B88DB216E3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50950" y="2286000"/>
          <a:ext cx="10179048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16">
                  <a:extLst>
                    <a:ext uri="{9D8B030D-6E8A-4147-A177-3AD203B41FA5}">
                      <a16:colId xmlns:a16="http://schemas.microsoft.com/office/drawing/2014/main" val="1478366101"/>
                    </a:ext>
                  </a:extLst>
                </a:gridCol>
                <a:gridCol w="3393016">
                  <a:extLst>
                    <a:ext uri="{9D8B030D-6E8A-4147-A177-3AD203B41FA5}">
                      <a16:colId xmlns:a16="http://schemas.microsoft.com/office/drawing/2014/main" val="3297902682"/>
                    </a:ext>
                  </a:extLst>
                </a:gridCol>
                <a:gridCol w="3393016">
                  <a:extLst>
                    <a:ext uri="{9D8B030D-6E8A-4147-A177-3AD203B41FA5}">
                      <a16:colId xmlns:a16="http://schemas.microsoft.com/office/drawing/2014/main" val="651180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Persoonlijk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voornaamwoord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Nederlands: Zijn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Engels: To be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746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Ik</a:t>
                      </a:r>
                      <a:r>
                        <a:rPr lang="en-GB" dirty="0"/>
                        <a:t> 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Jij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Hij/Zij/Het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Wij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Zij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 err="1"/>
                        <a:t>Jullie</a:t>
                      </a:r>
                      <a:endParaRPr lang="en-NL" dirty="0"/>
                    </a:p>
                    <a:p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821372"/>
                  </a:ext>
                </a:extLst>
              </a:tr>
            </a:tbl>
          </a:graphicData>
        </a:graphic>
      </p:graphicFrame>
      <p:pic>
        <p:nvPicPr>
          <p:cNvPr id="11" name="Afbeelding 3">
            <a:extLst>
              <a:ext uri="{FF2B5EF4-FFF2-40B4-BE49-F238E27FC236}">
                <a16:creationId xmlns:a16="http://schemas.microsoft.com/office/drawing/2014/main" id="{C2E53224-CE66-4564-B5BA-2C5C422F59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7" y="2771993"/>
            <a:ext cx="257265" cy="239485"/>
          </a:xfrm>
          <a:prstGeom prst="rect">
            <a:avLst/>
          </a:prstGeom>
          <a:noFill/>
        </p:spPr>
      </p:pic>
      <p:pic>
        <p:nvPicPr>
          <p:cNvPr id="12" name="Afbeelding 3">
            <a:extLst>
              <a:ext uri="{FF2B5EF4-FFF2-40B4-BE49-F238E27FC236}">
                <a16:creationId xmlns:a16="http://schemas.microsoft.com/office/drawing/2014/main" id="{8322CDAC-56D6-446C-8B0B-E3FF5D00A1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4" y="3292785"/>
            <a:ext cx="257265" cy="239485"/>
          </a:xfrm>
          <a:prstGeom prst="rect">
            <a:avLst/>
          </a:prstGeom>
          <a:noFill/>
        </p:spPr>
      </p:pic>
      <p:pic>
        <p:nvPicPr>
          <p:cNvPr id="13" name="Afbeelding 3">
            <a:extLst>
              <a:ext uri="{FF2B5EF4-FFF2-40B4-BE49-F238E27FC236}">
                <a16:creationId xmlns:a16="http://schemas.microsoft.com/office/drawing/2014/main" id="{750CF9D9-B8A0-4849-8561-B8DBB232F84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4" y="3869670"/>
            <a:ext cx="257265" cy="239485"/>
          </a:xfrm>
          <a:prstGeom prst="rect">
            <a:avLst/>
          </a:prstGeom>
          <a:noFill/>
        </p:spPr>
      </p:pic>
      <p:pic>
        <p:nvPicPr>
          <p:cNvPr id="14" name="Afbeelding 3">
            <a:extLst>
              <a:ext uri="{FF2B5EF4-FFF2-40B4-BE49-F238E27FC236}">
                <a16:creationId xmlns:a16="http://schemas.microsoft.com/office/drawing/2014/main" id="{F233A19D-BA5A-4CD5-8FAB-9EFD99B7719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3" y="4435997"/>
            <a:ext cx="257265" cy="239485"/>
          </a:xfrm>
          <a:prstGeom prst="rect">
            <a:avLst/>
          </a:prstGeom>
          <a:noFill/>
        </p:spPr>
      </p:pic>
      <p:pic>
        <p:nvPicPr>
          <p:cNvPr id="15" name="Afbeelding 3">
            <a:extLst>
              <a:ext uri="{FF2B5EF4-FFF2-40B4-BE49-F238E27FC236}">
                <a16:creationId xmlns:a16="http://schemas.microsoft.com/office/drawing/2014/main" id="{40AC0544-51E8-44CD-AD41-8E5ECC1CD4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2" y="4967222"/>
            <a:ext cx="257265" cy="239485"/>
          </a:xfrm>
          <a:prstGeom prst="rect">
            <a:avLst/>
          </a:prstGeom>
          <a:noFill/>
        </p:spPr>
      </p:pic>
      <p:pic>
        <p:nvPicPr>
          <p:cNvPr id="16" name="Afbeelding 3">
            <a:extLst>
              <a:ext uri="{FF2B5EF4-FFF2-40B4-BE49-F238E27FC236}">
                <a16:creationId xmlns:a16="http://schemas.microsoft.com/office/drawing/2014/main" id="{E2CC8301-1973-4E47-B9C0-53C364D8AA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1" y="5451763"/>
            <a:ext cx="257265" cy="239485"/>
          </a:xfrm>
          <a:prstGeom prst="rect">
            <a:avLst/>
          </a:prstGeom>
          <a:noFill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5CCF51-3131-464D-A08C-B0655F4A288D}"/>
              </a:ext>
            </a:extLst>
          </p:cNvPr>
          <p:cNvSpPr txBox="1"/>
          <p:nvPr/>
        </p:nvSpPr>
        <p:spPr>
          <a:xfrm>
            <a:off x="4784007" y="270706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ben</a:t>
            </a:r>
            <a:endParaRPr lang="en-NL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359DE8-220E-4DF5-BC2C-781AA4298F72}"/>
              </a:ext>
            </a:extLst>
          </p:cNvPr>
          <p:cNvSpPr txBox="1"/>
          <p:nvPr/>
        </p:nvSpPr>
        <p:spPr>
          <a:xfrm>
            <a:off x="4773447" y="328321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bent</a:t>
            </a:r>
            <a:endParaRPr lang="en-NL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8FA6C9-FCBE-4396-8BC1-E8F8362B5B68}"/>
              </a:ext>
            </a:extLst>
          </p:cNvPr>
          <p:cNvSpPr txBox="1"/>
          <p:nvPr/>
        </p:nvSpPr>
        <p:spPr>
          <a:xfrm>
            <a:off x="4796390" y="380025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</a:t>
            </a:r>
            <a:endParaRPr lang="en-N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0F394B-1FA4-47E0-AE5E-01B338858173}"/>
              </a:ext>
            </a:extLst>
          </p:cNvPr>
          <p:cNvSpPr txBox="1"/>
          <p:nvPr/>
        </p:nvSpPr>
        <p:spPr>
          <a:xfrm>
            <a:off x="4773447" y="437107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zijn</a:t>
            </a:r>
            <a:endParaRPr lang="en-NL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51285A-1F1C-4E15-9E5E-B8056BEC576C}"/>
              </a:ext>
            </a:extLst>
          </p:cNvPr>
          <p:cNvSpPr txBox="1"/>
          <p:nvPr/>
        </p:nvSpPr>
        <p:spPr>
          <a:xfrm>
            <a:off x="4773447" y="4874267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zijn</a:t>
            </a:r>
            <a:endParaRPr lang="en-NL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9FDD77-FDF5-4230-9907-C1DD7F782791}"/>
              </a:ext>
            </a:extLst>
          </p:cNvPr>
          <p:cNvSpPr txBox="1"/>
          <p:nvPr/>
        </p:nvSpPr>
        <p:spPr>
          <a:xfrm>
            <a:off x="4740274" y="538986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zijn</a:t>
            </a:r>
            <a:endParaRPr lang="en-NL" dirty="0"/>
          </a:p>
        </p:txBody>
      </p:sp>
      <p:sp>
        <p:nvSpPr>
          <p:cNvPr id="23" name="Zeshoek 25">
            <a:extLst>
              <a:ext uri="{FF2B5EF4-FFF2-40B4-BE49-F238E27FC236}">
                <a16:creationId xmlns:a16="http://schemas.microsoft.com/office/drawing/2014/main" id="{3AE77C06-BE4D-4E36-93A5-ADA611884CF5}"/>
              </a:ext>
            </a:extLst>
          </p:cNvPr>
          <p:cNvSpPr/>
          <p:nvPr/>
        </p:nvSpPr>
        <p:spPr>
          <a:xfrm>
            <a:off x="6384207" y="2713198"/>
            <a:ext cx="426720" cy="369332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24" name="Afbeelding 3">
            <a:extLst>
              <a:ext uri="{FF2B5EF4-FFF2-40B4-BE49-F238E27FC236}">
                <a16:creationId xmlns:a16="http://schemas.microsoft.com/office/drawing/2014/main" id="{36E4C732-8A5B-4120-BAA8-B539D3F99B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590" y="3846365"/>
            <a:ext cx="426720" cy="387033"/>
          </a:xfrm>
          <a:prstGeom prst="rect">
            <a:avLst/>
          </a:prstGeom>
          <a:noFill/>
        </p:spPr>
      </p:pic>
      <p:sp>
        <p:nvSpPr>
          <p:cNvPr id="25" name="Zeshoek 25">
            <a:extLst>
              <a:ext uri="{FF2B5EF4-FFF2-40B4-BE49-F238E27FC236}">
                <a16:creationId xmlns:a16="http://schemas.microsoft.com/office/drawing/2014/main" id="{30451018-6C41-451F-BD90-2314E9533226}"/>
              </a:ext>
            </a:extLst>
          </p:cNvPr>
          <p:cNvSpPr/>
          <p:nvPr/>
        </p:nvSpPr>
        <p:spPr>
          <a:xfrm>
            <a:off x="6373647" y="3265888"/>
            <a:ext cx="426720" cy="369332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26" name="Afbeelding 27">
            <a:extLst>
              <a:ext uri="{FF2B5EF4-FFF2-40B4-BE49-F238E27FC236}">
                <a16:creationId xmlns:a16="http://schemas.microsoft.com/office/drawing/2014/main" id="{F8AE7105-C409-4149-A4F5-E02022E42BE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215" y="3329325"/>
            <a:ext cx="257266" cy="369332"/>
          </a:xfrm>
          <a:prstGeom prst="rect">
            <a:avLst/>
          </a:prstGeom>
          <a:noFill/>
        </p:spPr>
      </p:pic>
      <p:sp>
        <p:nvSpPr>
          <p:cNvPr id="27" name="Zeshoek 27">
            <a:extLst>
              <a:ext uri="{FF2B5EF4-FFF2-40B4-BE49-F238E27FC236}">
                <a16:creationId xmlns:a16="http://schemas.microsoft.com/office/drawing/2014/main" id="{9F99B6D1-3D7E-4C22-81B7-46F2B80722A2}"/>
              </a:ext>
            </a:extLst>
          </p:cNvPr>
          <p:cNvSpPr/>
          <p:nvPr/>
        </p:nvSpPr>
        <p:spPr>
          <a:xfrm>
            <a:off x="6413666" y="4399830"/>
            <a:ext cx="414337" cy="381000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 dirty="0"/>
          </a:p>
        </p:txBody>
      </p:sp>
      <p:sp>
        <p:nvSpPr>
          <p:cNvPr id="28" name="Zeshoek 27">
            <a:extLst>
              <a:ext uri="{FF2B5EF4-FFF2-40B4-BE49-F238E27FC236}">
                <a16:creationId xmlns:a16="http://schemas.microsoft.com/office/drawing/2014/main" id="{FFD8E232-BCF4-4B86-9737-3E1CDDA891E9}"/>
              </a:ext>
            </a:extLst>
          </p:cNvPr>
          <p:cNvSpPr/>
          <p:nvPr/>
        </p:nvSpPr>
        <p:spPr>
          <a:xfrm>
            <a:off x="6396590" y="4947262"/>
            <a:ext cx="414337" cy="381000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9" name="Zeshoek 27">
            <a:extLst>
              <a:ext uri="{FF2B5EF4-FFF2-40B4-BE49-F238E27FC236}">
                <a16:creationId xmlns:a16="http://schemas.microsoft.com/office/drawing/2014/main" id="{DC386E06-2682-4583-8FD0-E18117B0E895}"/>
              </a:ext>
            </a:extLst>
          </p:cNvPr>
          <p:cNvSpPr/>
          <p:nvPr/>
        </p:nvSpPr>
        <p:spPr>
          <a:xfrm>
            <a:off x="6418692" y="5480552"/>
            <a:ext cx="414337" cy="381000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30" name="Afbeelding 3">
            <a:extLst>
              <a:ext uri="{FF2B5EF4-FFF2-40B4-BE49-F238E27FC236}">
                <a16:creationId xmlns:a16="http://schemas.microsoft.com/office/drawing/2014/main" id="{8C8C7FEB-C2FE-403D-80F4-A289960C69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933" y="3801677"/>
            <a:ext cx="426720" cy="387033"/>
          </a:xfrm>
          <a:prstGeom prst="rect">
            <a:avLst/>
          </a:prstGeom>
          <a:noFill/>
        </p:spPr>
      </p:pic>
      <p:sp>
        <p:nvSpPr>
          <p:cNvPr id="31" name="Zeshoek 28">
            <a:extLst>
              <a:ext uri="{FF2B5EF4-FFF2-40B4-BE49-F238E27FC236}">
                <a16:creationId xmlns:a16="http://schemas.microsoft.com/office/drawing/2014/main" id="{C3E114EF-126F-4C06-9F06-921B9FB4447A}"/>
              </a:ext>
            </a:extLst>
          </p:cNvPr>
          <p:cNvSpPr/>
          <p:nvPr/>
        </p:nvSpPr>
        <p:spPr>
          <a:xfrm>
            <a:off x="9411933" y="2676606"/>
            <a:ext cx="426720" cy="381000"/>
          </a:xfrm>
          <a:prstGeom prst="hexagon">
            <a:avLst/>
          </a:prstGeom>
          <a:solidFill>
            <a:srgbClr val="F12BD5"/>
          </a:solidFill>
          <a:ln w="12700" cap="flat" cmpd="sng" algn="ctr">
            <a:solidFill>
              <a:srgbClr val="F12BD5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2" name="Zeshoek 29">
            <a:extLst>
              <a:ext uri="{FF2B5EF4-FFF2-40B4-BE49-F238E27FC236}">
                <a16:creationId xmlns:a16="http://schemas.microsoft.com/office/drawing/2014/main" id="{82821FE6-665E-4747-9799-EB9351D24194}"/>
              </a:ext>
            </a:extLst>
          </p:cNvPr>
          <p:cNvSpPr/>
          <p:nvPr/>
        </p:nvSpPr>
        <p:spPr>
          <a:xfrm>
            <a:off x="9411933" y="3239315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3" name="Zeshoek 29">
            <a:extLst>
              <a:ext uri="{FF2B5EF4-FFF2-40B4-BE49-F238E27FC236}">
                <a16:creationId xmlns:a16="http://schemas.microsoft.com/office/drawing/2014/main" id="{3A9D33DB-282E-4EC0-9D8E-2FA1234F2835}"/>
              </a:ext>
            </a:extLst>
          </p:cNvPr>
          <p:cNvSpPr/>
          <p:nvPr/>
        </p:nvSpPr>
        <p:spPr>
          <a:xfrm>
            <a:off x="9411933" y="4294482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4" name="Zeshoek 29">
            <a:extLst>
              <a:ext uri="{FF2B5EF4-FFF2-40B4-BE49-F238E27FC236}">
                <a16:creationId xmlns:a16="http://schemas.microsoft.com/office/drawing/2014/main" id="{4EB7389C-D116-4E43-8081-FF5846E1D925}"/>
              </a:ext>
            </a:extLst>
          </p:cNvPr>
          <p:cNvSpPr/>
          <p:nvPr/>
        </p:nvSpPr>
        <p:spPr>
          <a:xfrm>
            <a:off x="9411933" y="4896464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5" name="Zeshoek 29">
            <a:extLst>
              <a:ext uri="{FF2B5EF4-FFF2-40B4-BE49-F238E27FC236}">
                <a16:creationId xmlns:a16="http://schemas.microsoft.com/office/drawing/2014/main" id="{AE1D0801-7EE1-42F0-BF62-C07F6E1DA037}"/>
              </a:ext>
            </a:extLst>
          </p:cNvPr>
          <p:cNvSpPr/>
          <p:nvPr/>
        </p:nvSpPr>
        <p:spPr>
          <a:xfrm>
            <a:off x="9411933" y="5447135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011485-7644-46F4-B433-1E181F256EE0}"/>
              </a:ext>
            </a:extLst>
          </p:cNvPr>
          <p:cNvSpPr txBox="1"/>
          <p:nvPr/>
        </p:nvSpPr>
        <p:spPr>
          <a:xfrm>
            <a:off x="8196943" y="2698357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am</a:t>
            </a:r>
            <a:endParaRPr lang="en-NL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E530E0-2A4E-4A3D-9FC5-8205880DA88C}"/>
              </a:ext>
            </a:extLst>
          </p:cNvPr>
          <p:cNvSpPr txBox="1"/>
          <p:nvPr/>
        </p:nvSpPr>
        <p:spPr>
          <a:xfrm>
            <a:off x="8196943" y="3294506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36DAED3-60EC-47AA-AF5C-E0F5CE3537C9}"/>
              </a:ext>
            </a:extLst>
          </p:cNvPr>
          <p:cNvSpPr txBox="1"/>
          <p:nvPr/>
        </p:nvSpPr>
        <p:spPr>
          <a:xfrm>
            <a:off x="8205940" y="3784725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</a:t>
            </a:r>
            <a:endParaRPr lang="en-NL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79F833-F83F-4174-99CD-5B448BD322E0}"/>
              </a:ext>
            </a:extLst>
          </p:cNvPr>
          <p:cNvSpPr txBox="1"/>
          <p:nvPr/>
        </p:nvSpPr>
        <p:spPr>
          <a:xfrm>
            <a:off x="8205940" y="4312378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A0D16E-C943-4CAD-8229-98F54F3B7FDD}"/>
              </a:ext>
            </a:extLst>
          </p:cNvPr>
          <p:cNvSpPr txBox="1"/>
          <p:nvPr/>
        </p:nvSpPr>
        <p:spPr>
          <a:xfrm>
            <a:off x="8231039" y="4870876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625233-4BDA-4708-A0BD-3CDFB5D73A0E}"/>
              </a:ext>
            </a:extLst>
          </p:cNvPr>
          <p:cNvSpPr txBox="1"/>
          <p:nvPr/>
        </p:nvSpPr>
        <p:spPr>
          <a:xfrm>
            <a:off x="8231039" y="5447135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19550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" grpId="0"/>
      <p:bldP spid="36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r>
              <a:rPr lang="en-GB" dirty="0"/>
              <a:t> met to be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You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		     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are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a boy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Jij 	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			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bent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een jongen</a:t>
            </a:r>
          </a:p>
        </p:txBody>
      </p:sp>
      <p:pic>
        <p:nvPicPr>
          <p:cNvPr id="34" name="Afbeelding 17">
            <a:extLst>
              <a:ext uri="{FF2B5EF4-FFF2-40B4-BE49-F238E27FC236}">
                <a16:creationId xmlns:a16="http://schemas.microsoft.com/office/drawing/2014/main" id="{55FFDA83-0AA2-413B-B950-5E21E0DED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pic>
        <p:nvPicPr>
          <p:cNvPr id="17" name="Afbeelding 17">
            <a:extLst>
              <a:ext uri="{FF2B5EF4-FFF2-40B4-BE49-F238E27FC236}">
                <a16:creationId xmlns:a16="http://schemas.microsoft.com/office/drawing/2014/main" id="{1682F6FB-DAC6-4BFD-A272-74A2105A5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2447275"/>
            <a:ext cx="771468" cy="731693"/>
          </a:xfrm>
          <a:prstGeom prst="rect">
            <a:avLst/>
          </a:prstGeom>
          <a:noFill/>
        </p:spPr>
      </p:pic>
      <p:sp>
        <p:nvSpPr>
          <p:cNvPr id="18" name="Zeshoek 25">
            <a:extLst>
              <a:ext uri="{FF2B5EF4-FFF2-40B4-BE49-F238E27FC236}">
                <a16:creationId xmlns:a16="http://schemas.microsoft.com/office/drawing/2014/main" id="{BFB14238-4FB1-46A6-A8C0-2088E59C931B}"/>
              </a:ext>
            </a:extLst>
          </p:cNvPr>
          <p:cNvSpPr/>
          <p:nvPr/>
        </p:nvSpPr>
        <p:spPr>
          <a:xfrm>
            <a:off x="5717201" y="2424756"/>
            <a:ext cx="828675" cy="762000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19" name="Afbeelding 4">
            <a:extLst>
              <a:ext uri="{FF2B5EF4-FFF2-40B4-BE49-F238E27FC236}">
                <a16:creationId xmlns:a16="http://schemas.microsoft.com/office/drawing/2014/main" id="{7DB81CAA-3E7B-4CEC-887D-726DD3C16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60946"/>
            <a:ext cx="652145" cy="676910"/>
          </a:xfrm>
          <a:prstGeom prst="rect">
            <a:avLst/>
          </a:prstGeom>
          <a:noFill/>
        </p:spPr>
      </p:pic>
      <p:sp>
        <p:nvSpPr>
          <p:cNvPr id="20" name="Zeshoek 29">
            <a:extLst>
              <a:ext uri="{FF2B5EF4-FFF2-40B4-BE49-F238E27FC236}">
                <a16:creationId xmlns:a16="http://schemas.microsoft.com/office/drawing/2014/main" id="{FB33518D-9CE1-41AA-A913-D2C7F917C0B9}"/>
              </a:ext>
            </a:extLst>
          </p:cNvPr>
          <p:cNvSpPr/>
          <p:nvPr/>
        </p:nvSpPr>
        <p:spPr>
          <a:xfrm>
            <a:off x="5744628" y="5362709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1" name="Rechthoek 23">
            <a:extLst>
              <a:ext uri="{FF2B5EF4-FFF2-40B4-BE49-F238E27FC236}">
                <a16:creationId xmlns:a16="http://schemas.microsoft.com/office/drawing/2014/main" id="{38296BBF-3B9A-440C-BF95-F5D0A83291BA}"/>
              </a:ext>
            </a:extLst>
          </p:cNvPr>
          <p:cNvSpPr/>
          <p:nvPr/>
        </p:nvSpPr>
        <p:spPr>
          <a:xfrm>
            <a:off x="8958461" y="2424756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2" name="Rechthoek 24">
            <a:extLst>
              <a:ext uri="{FF2B5EF4-FFF2-40B4-BE49-F238E27FC236}">
                <a16:creationId xmlns:a16="http://schemas.microsoft.com/office/drawing/2014/main" id="{7667BED9-24FB-45D4-9411-B013C2BB72C7}"/>
              </a:ext>
            </a:extLst>
          </p:cNvPr>
          <p:cNvSpPr/>
          <p:nvPr/>
        </p:nvSpPr>
        <p:spPr>
          <a:xfrm>
            <a:off x="8384223" y="2468353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Rechthoek 23">
            <a:extLst>
              <a:ext uri="{FF2B5EF4-FFF2-40B4-BE49-F238E27FC236}">
                <a16:creationId xmlns:a16="http://schemas.microsoft.com/office/drawing/2014/main" id="{29662C84-6C68-40A6-9864-9F2DBE04A23C}"/>
              </a:ext>
            </a:extLst>
          </p:cNvPr>
          <p:cNvSpPr/>
          <p:nvPr/>
        </p:nvSpPr>
        <p:spPr>
          <a:xfrm>
            <a:off x="8958461" y="5406390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4" name="Rechthoek 24">
            <a:extLst>
              <a:ext uri="{FF2B5EF4-FFF2-40B4-BE49-F238E27FC236}">
                <a16:creationId xmlns:a16="http://schemas.microsoft.com/office/drawing/2014/main" id="{7A9A275C-ED32-427D-84CB-6060DAE3D90F}"/>
              </a:ext>
            </a:extLst>
          </p:cNvPr>
          <p:cNvSpPr/>
          <p:nvPr/>
        </p:nvSpPr>
        <p:spPr>
          <a:xfrm>
            <a:off x="8384223" y="5449987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24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				      is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 tall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giraffe  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is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tall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/>
          <p:nvPr/>
        </p:nvSpPr>
        <p:spPr>
          <a:xfrm>
            <a:off x="2840670" y="2511505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1" name="Afbeelding 3">
            <a:extLst>
              <a:ext uri="{FF2B5EF4-FFF2-40B4-BE49-F238E27FC236}">
                <a16:creationId xmlns:a16="http://schemas.microsoft.com/office/drawing/2014/main" id="{CECE8B03-0DB1-40FC-B5C8-CE0A63C4C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18" y="2443388"/>
            <a:ext cx="853440" cy="774065"/>
          </a:xfrm>
          <a:prstGeom prst="rect">
            <a:avLst/>
          </a:prstGeom>
          <a:noFill/>
        </p:spPr>
      </p:pic>
      <p:pic>
        <p:nvPicPr>
          <p:cNvPr id="32" name="Afbeelding 3">
            <a:extLst>
              <a:ext uri="{FF2B5EF4-FFF2-40B4-BE49-F238E27FC236}">
                <a16:creationId xmlns:a16="http://schemas.microsoft.com/office/drawing/2014/main" id="{5663CADF-1D82-4C98-A9CD-7C797C513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18" y="5378898"/>
            <a:ext cx="853440" cy="774065"/>
          </a:xfrm>
          <a:prstGeom prst="rect">
            <a:avLst/>
          </a:prstGeom>
          <a:noFill/>
        </p:spPr>
      </p:pic>
      <p:pic>
        <p:nvPicPr>
          <p:cNvPr id="34" name="Afbeelding 17">
            <a:extLst>
              <a:ext uri="{FF2B5EF4-FFF2-40B4-BE49-F238E27FC236}">
                <a16:creationId xmlns:a16="http://schemas.microsoft.com/office/drawing/2014/main" id="{55FFDA83-0AA2-413B-B950-5E21E0DED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sp>
        <p:nvSpPr>
          <p:cNvPr id="3" name="Stroomdiagram: Sorteren 2">
            <a:extLst>
              <a:ext uri="{FF2B5EF4-FFF2-40B4-BE49-F238E27FC236}">
                <a16:creationId xmlns:a16="http://schemas.microsoft.com/office/drawing/2014/main" id="{76E6711D-326B-0952-9AAB-6AE9CBBCC3BD}"/>
              </a:ext>
            </a:extLst>
          </p:cNvPr>
          <p:cNvSpPr/>
          <p:nvPr/>
        </p:nvSpPr>
        <p:spPr>
          <a:xfrm>
            <a:off x="8260037" y="2404017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8" name="Stroomdiagram: Sorteren 7">
            <a:extLst>
              <a:ext uri="{FF2B5EF4-FFF2-40B4-BE49-F238E27FC236}">
                <a16:creationId xmlns:a16="http://schemas.microsoft.com/office/drawing/2014/main" id="{9D7BF896-BE08-DCFD-99AE-6DE1D92D9DF6}"/>
              </a:ext>
            </a:extLst>
          </p:cNvPr>
          <p:cNvSpPr/>
          <p:nvPr/>
        </p:nvSpPr>
        <p:spPr>
          <a:xfrm>
            <a:off x="8260037" y="5352213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They		      		are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closed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door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 are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closed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/>
          <p:nvPr/>
        </p:nvSpPr>
        <p:spPr>
          <a:xfrm>
            <a:off x="2840670" y="2511505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Zeshoek 29">
            <a:extLst>
              <a:ext uri="{FF2B5EF4-FFF2-40B4-BE49-F238E27FC236}">
                <a16:creationId xmlns:a16="http://schemas.microsoft.com/office/drawing/2014/main" id="{CAF16CA1-164D-4282-BF4E-6A9280C9023B}"/>
              </a:ext>
            </a:extLst>
          </p:cNvPr>
          <p:cNvSpPr/>
          <p:nvPr/>
        </p:nvSpPr>
        <p:spPr>
          <a:xfrm>
            <a:off x="5878332" y="2463916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6" name="Afbeelding 17">
            <a:extLst>
              <a:ext uri="{FF2B5EF4-FFF2-40B4-BE49-F238E27FC236}">
                <a16:creationId xmlns:a16="http://schemas.microsoft.com/office/drawing/2014/main" id="{8DA9A841-84C3-4C23-8417-26E5AC0C8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sp>
        <p:nvSpPr>
          <p:cNvPr id="37" name="Zeshoek 29">
            <a:extLst>
              <a:ext uri="{FF2B5EF4-FFF2-40B4-BE49-F238E27FC236}">
                <a16:creationId xmlns:a16="http://schemas.microsoft.com/office/drawing/2014/main" id="{14ED7822-E688-4B2A-B200-1E38AE0E0416}"/>
              </a:ext>
            </a:extLst>
          </p:cNvPr>
          <p:cNvSpPr/>
          <p:nvPr/>
        </p:nvSpPr>
        <p:spPr>
          <a:xfrm>
            <a:off x="5970408" y="5406390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Stroomdiagram: Sorteren 2">
            <a:extLst>
              <a:ext uri="{FF2B5EF4-FFF2-40B4-BE49-F238E27FC236}">
                <a16:creationId xmlns:a16="http://schemas.microsoft.com/office/drawing/2014/main" id="{2A8004FE-C2BF-22CC-ED53-D8774C7346CA}"/>
              </a:ext>
            </a:extLst>
          </p:cNvPr>
          <p:cNvSpPr/>
          <p:nvPr/>
        </p:nvSpPr>
        <p:spPr>
          <a:xfrm>
            <a:off x="8380061" y="2445418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8" name="Stroomdiagram: Sorteren 7">
            <a:extLst>
              <a:ext uri="{FF2B5EF4-FFF2-40B4-BE49-F238E27FC236}">
                <a16:creationId xmlns:a16="http://schemas.microsoft.com/office/drawing/2014/main" id="{677EC9D4-7855-46AB-AE32-112E8B7C0FFB}"/>
              </a:ext>
            </a:extLst>
          </p:cNvPr>
          <p:cNvSpPr/>
          <p:nvPr/>
        </p:nvSpPr>
        <p:spPr>
          <a:xfrm>
            <a:off x="8386783" y="5360987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BB77A72-F4D1-78B1-CBB1-179C6658251D}"/>
              </a:ext>
            </a:extLst>
          </p:cNvPr>
          <p:cNvSpPr/>
          <p:nvPr/>
        </p:nvSpPr>
        <p:spPr>
          <a:xfrm>
            <a:off x="4459959" y="2565025"/>
            <a:ext cx="421736" cy="682813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8672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0" grpId="0" animBg="1"/>
      <p:bldP spid="37" grpId="0" animBg="1"/>
      <p:bldP spid="3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C349-A3CE-46CF-BF8C-ED1FBB113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379883" cy="1492132"/>
          </a:xfrm>
        </p:spPr>
        <p:txBody>
          <a:bodyPr/>
          <a:lstStyle/>
          <a:p>
            <a:r>
              <a:rPr lang="en-GB" dirty="0" err="1"/>
              <a:t>Vorige</a:t>
            </a:r>
            <a:r>
              <a:rPr lang="en-GB" dirty="0"/>
              <a:t> les: Nu-</a:t>
            </a:r>
            <a:r>
              <a:rPr lang="en-GB" dirty="0" err="1"/>
              <a:t>vorm</a:t>
            </a:r>
            <a:r>
              <a:rPr lang="en-GB" dirty="0"/>
              <a:t> (</a:t>
            </a:r>
            <a:r>
              <a:rPr lang="en-GB" dirty="0" err="1"/>
              <a:t>nederlands</a:t>
            </a:r>
            <a:r>
              <a:rPr lang="en-GB" dirty="0"/>
              <a:t>)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FAFF4-B60A-4938-8BF1-D15387448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01303"/>
            <a:ext cx="10178322" cy="4394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Als je wilt zeggen dat iets een </a:t>
            </a:r>
            <a:r>
              <a:rPr lang="nl-NL" b="1" dirty="0"/>
              <a:t>gewoonte</a:t>
            </a:r>
            <a:r>
              <a:rPr lang="nl-NL" dirty="0"/>
              <a:t> is:</a:t>
            </a:r>
          </a:p>
          <a:p>
            <a:pPr lvl="2"/>
            <a:r>
              <a:rPr lang="nl-NL" i="1" dirty="0"/>
              <a:t>Ik eet in de keuken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17131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Als je wilt zeggen dat iets </a:t>
            </a: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nu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gebeurt:</a:t>
            </a:r>
          </a:p>
          <a:p>
            <a:pPr lvl="2"/>
            <a:r>
              <a:rPr lang="nl-NL" i="1" dirty="0"/>
              <a:t>Ik eet </a:t>
            </a:r>
            <a:r>
              <a:rPr lang="nl-NL" b="1" i="1" dirty="0"/>
              <a:t>nu</a:t>
            </a:r>
            <a:r>
              <a:rPr lang="nl-NL" i="1" dirty="0"/>
              <a:t> in de keuken</a:t>
            </a:r>
          </a:p>
          <a:p>
            <a:pPr lvl="2"/>
            <a:r>
              <a:rPr lang="nl-NL" i="1" dirty="0"/>
              <a:t>Ik ben </a:t>
            </a:r>
            <a:r>
              <a:rPr lang="nl-NL" b="1" i="1" dirty="0"/>
              <a:t>(nu) aan het eten </a:t>
            </a:r>
            <a:r>
              <a:rPr lang="nl-NL" i="1" dirty="0"/>
              <a:t>in de keuken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In het Engels </a:t>
            </a:r>
            <a:r>
              <a:rPr lang="en-GB" dirty="0" err="1"/>
              <a:t>kun</a:t>
            </a:r>
            <a:r>
              <a:rPr lang="en-GB" dirty="0"/>
              <a:t> je de nu-</a:t>
            </a:r>
            <a:r>
              <a:rPr lang="en-GB" dirty="0" err="1"/>
              <a:t>vorm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door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tijdsbepaling</a:t>
            </a:r>
            <a:r>
              <a:rPr lang="en-GB" dirty="0"/>
              <a:t> in de zin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zetten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in het </a:t>
            </a:r>
            <a:r>
              <a:rPr lang="en-GB" dirty="0" err="1"/>
              <a:t>Nederlands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: </a:t>
            </a:r>
            <a:r>
              <a:rPr lang="en-GB" i="1" dirty="0" err="1"/>
              <a:t>Ik</a:t>
            </a:r>
            <a:r>
              <a:rPr lang="en-GB" i="1" dirty="0"/>
              <a:t> </a:t>
            </a:r>
            <a:r>
              <a:rPr lang="en-GB" i="1" dirty="0" err="1"/>
              <a:t>eet</a:t>
            </a:r>
            <a:r>
              <a:rPr lang="en-GB" i="1" dirty="0"/>
              <a:t> </a:t>
            </a:r>
            <a:r>
              <a:rPr lang="en-GB" b="1" i="1" dirty="0"/>
              <a:t>nu</a:t>
            </a:r>
            <a:r>
              <a:rPr lang="en-GB" i="1" dirty="0"/>
              <a:t> in de </a:t>
            </a:r>
            <a:r>
              <a:rPr lang="en-GB" i="1" dirty="0" err="1"/>
              <a:t>keuken</a:t>
            </a:r>
            <a:endParaRPr lang="en-NL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BFD2885-2EA8-5222-D1DF-986ABD9155ED}"/>
              </a:ext>
            </a:extLst>
          </p:cNvPr>
          <p:cNvSpPr txBox="1">
            <a:spLocks/>
          </p:cNvSpPr>
          <p:nvPr/>
        </p:nvSpPr>
        <p:spPr>
          <a:xfrm>
            <a:off x="1251677" y="3799094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/>
              <a:t>Deze</a:t>
            </a:r>
            <a:r>
              <a:rPr lang="en-GB" dirty="0"/>
              <a:t> les: Nu-</a:t>
            </a:r>
            <a:r>
              <a:rPr lang="en-GB" dirty="0" err="1"/>
              <a:t>vorm</a:t>
            </a:r>
            <a:r>
              <a:rPr lang="en-GB" dirty="0"/>
              <a:t> (</a:t>
            </a:r>
            <a:r>
              <a:rPr lang="en-GB" dirty="0" err="1"/>
              <a:t>engels</a:t>
            </a:r>
            <a:r>
              <a:rPr lang="en-GB" dirty="0"/>
              <a:t>)</a:t>
            </a:r>
            <a:endParaRPr lang="en-N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64DA9B-930C-FF46-5D91-0A8E4D6D65BC}"/>
              </a:ext>
            </a:extLst>
          </p:cNvPr>
          <p:cNvSpPr txBox="1">
            <a:spLocks/>
          </p:cNvSpPr>
          <p:nvPr/>
        </p:nvSpPr>
        <p:spPr>
          <a:xfrm>
            <a:off x="1251675" y="3799094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/>
              <a:t>Deze</a:t>
            </a:r>
            <a:r>
              <a:rPr lang="en-GB" dirty="0"/>
              <a:t> les: Nu-</a:t>
            </a:r>
            <a:r>
              <a:rPr lang="en-GB" dirty="0" err="1"/>
              <a:t>vorm</a:t>
            </a:r>
            <a:r>
              <a:rPr lang="en-GB" dirty="0"/>
              <a:t> (</a:t>
            </a:r>
            <a:r>
              <a:rPr lang="en-GB" dirty="0" err="1"/>
              <a:t>engels</a:t>
            </a:r>
            <a:r>
              <a:rPr lang="en-GB" dirty="0"/>
              <a:t>)</a:t>
            </a:r>
            <a:endParaRPr lang="en-N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E030050-E0AC-B2B7-728C-D54CBA1603D7}"/>
              </a:ext>
            </a:extLst>
          </p:cNvPr>
          <p:cNvSpPr txBox="1">
            <a:spLocks/>
          </p:cNvSpPr>
          <p:nvPr/>
        </p:nvSpPr>
        <p:spPr>
          <a:xfrm>
            <a:off x="1251672" y="3799094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/>
              <a:t>Deze</a:t>
            </a:r>
            <a:r>
              <a:rPr lang="en-GB" dirty="0"/>
              <a:t> les: Nu-</a:t>
            </a:r>
            <a:r>
              <a:rPr lang="en-GB" dirty="0" err="1"/>
              <a:t>vorm</a:t>
            </a:r>
            <a:r>
              <a:rPr lang="en-GB" dirty="0"/>
              <a:t> (</a:t>
            </a:r>
            <a:r>
              <a:rPr lang="en-GB" dirty="0" err="1"/>
              <a:t>engels</a:t>
            </a:r>
            <a:r>
              <a:rPr lang="en-GB" dirty="0"/>
              <a:t>)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6988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4EF7-67CB-4D92-95BF-C39FB6416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Deze les: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90DCB-8017-45E3-B730-013DABB0F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Werkwoord</a:t>
            </a:r>
            <a:r>
              <a:rPr lang="en-GB" dirty="0"/>
              <a:t> </a:t>
            </a:r>
            <a:r>
              <a:rPr lang="en-GB" dirty="0" err="1"/>
              <a:t>vervoegen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je NU iets aan het doen bent in het Engels. 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81384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8AD25-C30E-4973-B1C6-36604282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Bepalingen</a:t>
            </a:r>
            <a:r>
              <a:rPr lang="en-GB" dirty="0"/>
              <a:t> van tijd</a:t>
            </a:r>
            <a:endParaRPr lang="nl-NL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85BB5D8-B97A-4610-811F-A17BFB515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126327"/>
              </p:ext>
            </p:extLst>
          </p:nvPr>
        </p:nvGraphicFramePr>
        <p:xfrm>
          <a:off x="1251678" y="2002530"/>
          <a:ext cx="8251552" cy="2455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5776">
                  <a:extLst>
                    <a:ext uri="{9D8B030D-6E8A-4147-A177-3AD203B41FA5}">
                      <a16:colId xmlns:a16="http://schemas.microsoft.com/office/drawing/2014/main" val="2360806167"/>
                    </a:ext>
                  </a:extLst>
                </a:gridCol>
                <a:gridCol w="4125776">
                  <a:extLst>
                    <a:ext uri="{9D8B030D-6E8A-4147-A177-3AD203B41FA5}">
                      <a16:colId xmlns:a16="http://schemas.microsoft.com/office/drawing/2014/main" val="2859434520"/>
                    </a:ext>
                  </a:extLst>
                </a:gridCol>
              </a:tblGrid>
              <a:tr h="607648">
                <a:tc>
                  <a:txBody>
                    <a:bodyPr/>
                    <a:lstStyle/>
                    <a:p>
                      <a:r>
                        <a:rPr lang="en-GB" dirty="0"/>
                        <a:t>Nederlands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Engels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362436"/>
                  </a:ext>
                </a:extLst>
              </a:tr>
              <a:tr h="616087">
                <a:tc>
                  <a:txBody>
                    <a:bodyPr/>
                    <a:lstStyle/>
                    <a:p>
                      <a:r>
                        <a:rPr lang="en-GB" dirty="0"/>
                        <a:t>Nu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Now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4735"/>
                  </a:ext>
                </a:extLst>
              </a:tr>
              <a:tr h="616087">
                <a:tc>
                  <a:txBody>
                    <a:bodyPr/>
                    <a:lstStyle/>
                    <a:p>
                      <a:r>
                        <a:rPr lang="en-GB" dirty="0"/>
                        <a:t>Op dit moment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At the moment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854105"/>
                  </a:ext>
                </a:extLst>
              </a:tr>
              <a:tr h="616087">
                <a:tc>
                  <a:txBody>
                    <a:bodyPr/>
                    <a:lstStyle/>
                    <a:p>
                      <a:r>
                        <a:rPr lang="en-GB" dirty="0"/>
                        <a:t>Nu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Right now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958531"/>
                  </a:ext>
                </a:extLst>
              </a:tr>
            </a:tbl>
          </a:graphicData>
        </a:graphic>
      </p:graphicFrame>
      <p:sp>
        <p:nvSpPr>
          <p:cNvPr id="3" name="Trapezoid 449">
            <a:extLst>
              <a:ext uri="{FF2B5EF4-FFF2-40B4-BE49-F238E27FC236}">
                <a16:creationId xmlns:a16="http://schemas.microsoft.com/office/drawing/2014/main" id="{10775731-FDCB-0414-BFC1-F5F2454AFFA7}"/>
              </a:ext>
            </a:extLst>
          </p:cNvPr>
          <p:cNvSpPr/>
          <p:nvPr/>
        </p:nvSpPr>
        <p:spPr>
          <a:xfrm>
            <a:off x="10124817" y="2760450"/>
            <a:ext cx="1305183" cy="940067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3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B4267-31A6-4972-9307-E1DC9FD8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/>
          <a:lstStyle/>
          <a:p>
            <a:r>
              <a:rPr lang="en-GB" dirty="0"/>
              <a:t>Present continuous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B0BA87-C5D0-4FFB-A73B-F6D1D0A8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>
            <a:normAutofit/>
          </a:bodyPr>
          <a:lstStyle/>
          <a:p>
            <a:pPr lvl="0"/>
            <a:r>
              <a:rPr lang="nl-NL" sz="2500" b="1" dirty="0">
                <a:solidFill>
                  <a:schemeClr val="tx1"/>
                </a:solidFill>
              </a:rPr>
              <a:t>Vorm van </a:t>
            </a:r>
            <a:r>
              <a:rPr lang="nl-NL" sz="2500" b="1" i="1" dirty="0">
                <a:solidFill>
                  <a:schemeClr val="tx1"/>
                </a:solidFill>
              </a:rPr>
              <a:t>to </a:t>
            </a:r>
            <a:r>
              <a:rPr lang="nl-NL" sz="2500" b="1" i="1" dirty="0" err="1">
                <a:solidFill>
                  <a:schemeClr val="tx1"/>
                </a:solidFill>
              </a:rPr>
              <a:t>be</a:t>
            </a:r>
            <a:r>
              <a:rPr lang="nl-NL" sz="2500" dirty="0">
                <a:solidFill>
                  <a:schemeClr val="tx1"/>
                </a:solidFill>
              </a:rPr>
              <a:t>:</a:t>
            </a:r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/>
              <a:t>	+		         + 		</a:t>
            </a:r>
          </a:p>
          <a:p>
            <a:endParaRPr lang="nl-NL" sz="1200" dirty="0"/>
          </a:p>
          <a:p>
            <a:r>
              <a:rPr lang="nl-NL" dirty="0"/>
              <a:t>I am</a:t>
            </a:r>
          </a:p>
          <a:p>
            <a:r>
              <a:rPr lang="nl-NL" sz="1800" dirty="0"/>
              <a:t>You are</a:t>
            </a:r>
          </a:p>
          <a:p>
            <a:r>
              <a:rPr lang="nl-NL" sz="1800" dirty="0"/>
              <a:t>He/She/It is</a:t>
            </a:r>
          </a:p>
          <a:p>
            <a:r>
              <a:rPr lang="nl-NL" sz="1800" dirty="0"/>
              <a:t>We are</a:t>
            </a:r>
          </a:p>
          <a:p>
            <a:r>
              <a:rPr lang="nl-NL" sz="1800" dirty="0"/>
              <a:t>You are</a:t>
            </a:r>
          </a:p>
          <a:p>
            <a:r>
              <a:rPr lang="nl-NL" sz="1800" dirty="0"/>
              <a:t>They are</a:t>
            </a:r>
          </a:p>
          <a:p>
            <a:pPr marL="0" lvl="0" indent="0">
              <a:buNone/>
            </a:pPr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Gelijkbenige driehoek 3">
            <a:extLst>
              <a:ext uri="{FF2B5EF4-FFF2-40B4-BE49-F238E27FC236}">
                <a16:creationId xmlns:a16="http://schemas.microsoft.com/office/drawing/2014/main" id="{A94C12EB-746B-47BD-9F7D-6D47C9178475}"/>
              </a:ext>
            </a:extLst>
          </p:cNvPr>
          <p:cNvSpPr/>
          <p:nvPr/>
        </p:nvSpPr>
        <p:spPr>
          <a:xfrm>
            <a:off x="8513127" y="3772362"/>
            <a:ext cx="745248" cy="646016"/>
          </a:xfrm>
          <a:prstGeom prst="triangle">
            <a:avLst/>
          </a:prstGeom>
          <a:solidFill>
            <a:srgbClr val="CA7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6" name="Afbeelding 3">
            <a:extLst>
              <a:ext uri="{FF2B5EF4-FFF2-40B4-BE49-F238E27FC236}">
                <a16:creationId xmlns:a16="http://schemas.microsoft.com/office/drawing/2014/main" id="{D01F5164-1B65-4ED2-8912-44C00ED15E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09" y="3199822"/>
            <a:ext cx="257265" cy="239485"/>
          </a:xfrm>
          <a:prstGeom prst="rect">
            <a:avLst/>
          </a:prstGeom>
          <a:noFill/>
        </p:spPr>
      </p:pic>
      <p:pic>
        <p:nvPicPr>
          <p:cNvPr id="7" name="Afbeelding 3">
            <a:extLst>
              <a:ext uri="{FF2B5EF4-FFF2-40B4-BE49-F238E27FC236}">
                <a16:creationId xmlns:a16="http://schemas.microsoft.com/office/drawing/2014/main" id="{74C4A21C-C3E9-4548-B718-7A89EAE53D4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03" y="3590776"/>
            <a:ext cx="257265" cy="239485"/>
          </a:xfrm>
          <a:prstGeom prst="rect">
            <a:avLst/>
          </a:prstGeom>
          <a:noFill/>
        </p:spPr>
      </p:pic>
      <p:pic>
        <p:nvPicPr>
          <p:cNvPr id="8" name="Afbeelding 3">
            <a:extLst>
              <a:ext uri="{FF2B5EF4-FFF2-40B4-BE49-F238E27FC236}">
                <a16:creationId xmlns:a16="http://schemas.microsoft.com/office/drawing/2014/main" id="{6D8DC270-7409-49F9-9621-939B236CDA1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03" y="3975629"/>
            <a:ext cx="257265" cy="239485"/>
          </a:xfrm>
          <a:prstGeom prst="rect">
            <a:avLst/>
          </a:prstGeom>
          <a:noFill/>
        </p:spPr>
      </p:pic>
      <p:pic>
        <p:nvPicPr>
          <p:cNvPr id="9" name="Afbeelding 3">
            <a:extLst>
              <a:ext uri="{FF2B5EF4-FFF2-40B4-BE49-F238E27FC236}">
                <a16:creationId xmlns:a16="http://schemas.microsoft.com/office/drawing/2014/main" id="{559B4305-5AA7-4DD2-A2B7-A65444FC0C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02" y="4387113"/>
            <a:ext cx="257265" cy="239485"/>
          </a:xfrm>
          <a:prstGeom prst="rect">
            <a:avLst/>
          </a:prstGeom>
          <a:noFill/>
        </p:spPr>
      </p:pic>
      <p:pic>
        <p:nvPicPr>
          <p:cNvPr id="10" name="Afbeelding 3">
            <a:extLst>
              <a:ext uri="{FF2B5EF4-FFF2-40B4-BE49-F238E27FC236}">
                <a16:creationId xmlns:a16="http://schemas.microsoft.com/office/drawing/2014/main" id="{F163DF13-74DC-4314-B7F3-A031DA2220A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02" y="4750261"/>
            <a:ext cx="257265" cy="239485"/>
          </a:xfrm>
          <a:prstGeom prst="rect">
            <a:avLst/>
          </a:prstGeom>
          <a:noFill/>
        </p:spPr>
      </p:pic>
      <p:pic>
        <p:nvPicPr>
          <p:cNvPr id="11" name="Afbeelding 3">
            <a:extLst>
              <a:ext uri="{FF2B5EF4-FFF2-40B4-BE49-F238E27FC236}">
                <a16:creationId xmlns:a16="http://schemas.microsoft.com/office/drawing/2014/main" id="{A62BF28F-1756-4494-9E34-FB564B8A03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01" y="5162920"/>
            <a:ext cx="257265" cy="239485"/>
          </a:xfrm>
          <a:prstGeom prst="rect">
            <a:avLst/>
          </a:prstGeom>
          <a:noFill/>
        </p:spPr>
      </p:pic>
      <p:sp>
        <p:nvSpPr>
          <p:cNvPr id="12" name="Zeshoek 25">
            <a:extLst>
              <a:ext uri="{FF2B5EF4-FFF2-40B4-BE49-F238E27FC236}">
                <a16:creationId xmlns:a16="http://schemas.microsoft.com/office/drawing/2014/main" id="{249E0356-4663-4260-989D-A5F6736DF01E}"/>
              </a:ext>
            </a:extLst>
          </p:cNvPr>
          <p:cNvSpPr/>
          <p:nvPr/>
        </p:nvSpPr>
        <p:spPr>
          <a:xfrm>
            <a:off x="3359180" y="3199821"/>
            <a:ext cx="279763" cy="239485"/>
          </a:xfrm>
          <a:prstGeom prst="hexagon">
            <a:avLst/>
          </a:prstGeom>
          <a:solidFill>
            <a:srgbClr val="F12BD5"/>
          </a:solidFill>
          <a:ln w="12700" cap="flat" cmpd="sng" algn="ctr">
            <a:solidFill>
              <a:srgbClr val="F12BD5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19" name="Zeshoek 25">
            <a:extLst>
              <a:ext uri="{FF2B5EF4-FFF2-40B4-BE49-F238E27FC236}">
                <a16:creationId xmlns:a16="http://schemas.microsoft.com/office/drawing/2014/main" id="{23E6539F-D929-411E-8DAB-26FE1B02BF55}"/>
              </a:ext>
            </a:extLst>
          </p:cNvPr>
          <p:cNvSpPr/>
          <p:nvPr/>
        </p:nvSpPr>
        <p:spPr>
          <a:xfrm>
            <a:off x="3359180" y="3590775"/>
            <a:ext cx="279763" cy="239485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0" name="Zeshoek 25">
            <a:extLst>
              <a:ext uri="{FF2B5EF4-FFF2-40B4-BE49-F238E27FC236}">
                <a16:creationId xmlns:a16="http://schemas.microsoft.com/office/drawing/2014/main" id="{301E7966-6F61-4B30-8FD0-154018571237}"/>
              </a:ext>
            </a:extLst>
          </p:cNvPr>
          <p:cNvSpPr/>
          <p:nvPr/>
        </p:nvSpPr>
        <p:spPr>
          <a:xfrm>
            <a:off x="3359180" y="3975628"/>
            <a:ext cx="279763" cy="239485"/>
          </a:xfrm>
          <a:prstGeom prst="hexagon">
            <a:avLst/>
          </a:prstGeom>
          <a:solidFill>
            <a:srgbClr val="ED7D31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4" name="Zeshoek 25">
            <a:extLst>
              <a:ext uri="{FF2B5EF4-FFF2-40B4-BE49-F238E27FC236}">
                <a16:creationId xmlns:a16="http://schemas.microsoft.com/office/drawing/2014/main" id="{22FDC71E-B920-4E28-8442-5609B391F792}"/>
              </a:ext>
            </a:extLst>
          </p:cNvPr>
          <p:cNvSpPr/>
          <p:nvPr/>
        </p:nvSpPr>
        <p:spPr>
          <a:xfrm>
            <a:off x="3359180" y="4387112"/>
            <a:ext cx="279763" cy="239485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5" name="Zeshoek 25">
            <a:extLst>
              <a:ext uri="{FF2B5EF4-FFF2-40B4-BE49-F238E27FC236}">
                <a16:creationId xmlns:a16="http://schemas.microsoft.com/office/drawing/2014/main" id="{2CB77CC4-B27E-46C1-BD1D-4E34706BD5AB}"/>
              </a:ext>
            </a:extLst>
          </p:cNvPr>
          <p:cNvSpPr/>
          <p:nvPr/>
        </p:nvSpPr>
        <p:spPr>
          <a:xfrm>
            <a:off x="3359180" y="4752951"/>
            <a:ext cx="279763" cy="239485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6" name="Zeshoek 25">
            <a:extLst>
              <a:ext uri="{FF2B5EF4-FFF2-40B4-BE49-F238E27FC236}">
                <a16:creationId xmlns:a16="http://schemas.microsoft.com/office/drawing/2014/main" id="{BD827766-C1CF-419D-8670-C171A6AD9B28}"/>
              </a:ext>
            </a:extLst>
          </p:cNvPr>
          <p:cNvSpPr/>
          <p:nvPr/>
        </p:nvSpPr>
        <p:spPr>
          <a:xfrm>
            <a:off x="3359179" y="5162919"/>
            <a:ext cx="279763" cy="239485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8" name="Plus Sign 27">
            <a:extLst>
              <a:ext uri="{FF2B5EF4-FFF2-40B4-BE49-F238E27FC236}">
                <a16:creationId xmlns:a16="http://schemas.microsoft.com/office/drawing/2014/main" id="{B255EAEE-BF07-4936-B86D-B4D00398E96E}"/>
              </a:ext>
            </a:extLst>
          </p:cNvPr>
          <p:cNvSpPr/>
          <p:nvPr/>
        </p:nvSpPr>
        <p:spPr>
          <a:xfrm>
            <a:off x="4583437" y="3590775"/>
            <a:ext cx="945150" cy="9912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2AC3179-BCA1-4ABB-860C-BC2B35C0FC6B}"/>
              </a:ext>
            </a:extLst>
          </p:cNvPr>
          <p:cNvSpPr/>
          <p:nvPr/>
        </p:nvSpPr>
        <p:spPr>
          <a:xfrm>
            <a:off x="1238522" y="2286001"/>
            <a:ext cx="3279049" cy="334191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0" name="Stroomdiagram: Verbindingslijn 42">
            <a:extLst>
              <a:ext uri="{FF2B5EF4-FFF2-40B4-BE49-F238E27FC236}">
                <a16:creationId xmlns:a16="http://schemas.microsoft.com/office/drawing/2014/main" id="{04CD54B0-9691-4EAC-8E99-CAA2FC4F3BF3}"/>
              </a:ext>
            </a:extLst>
          </p:cNvPr>
          <p:cNvSpPr/>
          <p:nvPr/>
        </p:nvSpPr>
        <p:spPr>
          <a:xfrm>
            <a:off x="5798679" y="3682746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1" name="Plus Sign 30">
            <a:extLst>
              <a:ext uri="{FF2B5EF4-FFF2-40B4-BE49-F238E27FC236}">
                <a16:creationId xmlns:a16="http://schemas.microsoft.com/office/drawing/2014/main" id="{51F26FB5-EF7B-4CAE-828F-E08FA01ABDE4}"/>
              </a:ext>
            </a:extLst>
          </p:cNvPr>
          <p:cNvSpPr/>
          <p:nvPr/>
        </p:nvSpPr>
        <p:spPr>
          <a:xfrm>
            <a:off x="7066461" y="3605131"/>
            <a:ext cx="945150" cy="9912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3" name="Tekstvak 4">
            <a:extLst>
              <a:ext uri="{FF2B5EF4-FFF2-40B4-BE49-F238E27FC236}">
                <a16:creationId xmlns:a16="http://schemas.microsoft.com/office/drawing/2014/main" id="{425FCB6B-496C-43C9-B263-93D256E9110B}"/>
              </a:ext>
            </a:extLst>
          </p:cNvPr>
          <p:cNvSpPr txBox="1"/>
          <p:nvPr/>
        </p:nvSpPr>
        <p:spPr>
          <a:xfrm>
            <a:off x="5435526" y="2286000"/>
            <a:ext cx="15264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500" b="1" dirty="0">
                <a:solidFill>
                  <a:prstClr val="black"/>
                </a:solidFill>
                <a:latin typeface="Gill Sans MT" panose="020B0502020104020203"/>
              </a:rPr>
              <a:t>Stam</a:t>
            </a:r>
            <a:endParaRPr kumimoji="0" lang="nl-NL" sz="2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</a:endParaRPr>
          </a:p>
        </p:txBody>
      </p:sp>
      <p:sp>
        <p:nvSpPr>
          <p:cNvPr id="34" name="Tekstvak 4">
            <a:extLst>
              <a:ext uri="{FF2B5EF4-FFF2-40B4-BE49-F238E27FC236}">
                <a16:creationId xmlns:a16="http://schemas.microsoft.com/office/drawing/2014/main" id="{BE2F2FAD-DB62-4C3A-857C-E862259736D4}"/>
              </a:ext>
            </a:extLst>
          </p:cNvPr>
          <p:cNvSpPr txBox="1"/>
          <p:nvPr/>
        </p:nvSpPr>
        <p:spPr>
          <a:xfrm>
            <a:off x="8122548" y="2286000"/>
            <a:ext cx="15264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-</a:t>
            </a:r>
            <a:r>
              <a:rPr kumimoji="0" lang="en-GB" sz="2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ing</a:t>
            </a:r>
            <a:endParaRPr kumimoji="0" lang="nl-NL" sz="2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37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8" grpId="0" animBg="1"/>
      <p:bldP spid="30" grpId="0" animBg="1"/>
      <p:bldP spid="31" grpId="0" animBg="1"/>
      <p:bldP spid="33" grpId="0"/>
      <p:bldP spid="34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538</Words>
  <Application>Microsoft Office PowerPoint</Application>
  <PresentationFormat>Breedbeeld</PresentationFormat>
  <Paragraphs>136</Paragraphs>
  <Slides>18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Impact</vt:lpstr>
      <vt:lpstr>Badge</vt:lpstr>
      <vt:lpstr>CodeTaal</vt:lpstr>
      <vt:lpstr>Vorige les:</vt:lpstr>
      <vt:lpstr>oefenen met to be</vt:lpstr>
      <vt:lpstr>oefenen</vt:lpstr>
      <vt:lpstr>oefenen</vt:lpstr>
      <vt:lpstr>Vorige les: Nu-vorm (nederlands)</vt:lpstr>
      <vt:lpstr>Deze les:</vt:lpstr>
      <vt:lpstr>Bepalingen van tijd</vt:lpstr>
      <vt:lpstr>Present continuous</vt:lpstr>
      <vt:lpstr>Present continuous</vt:lpstr>
      <vt:lpstr>Zinnen Maken – Making sentences </vt:lpstr>
      <vt:lpstr>Zinnen Maken – Making sentences </vt:lpstr>
      <vt:lpstr>Zinnen Maken – Making sentences </vt:lpstr>
      <vt:lpstr>Zinnen Maken – Making sentences </vt:lpstr>
      <vt:lpstr>Zinnen Maken – Making sentences </vt:lpstr>
      <vt:lpstr>Conclusie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CodeTaal</dc:title>
  <dc:creator>Zoe Optenberg</dc:creator>
  <cp:lastModifiedBy>Betül Boz</cp:lastModifiedBy>
  <cp:revision>50</cp:revision>
  <dcterms:created xsi:type="dcterms:W3CDTF">2021-11-18T15:10:42Z</dcterms:created>
  <dcterms:modified xsi:type="dcterms:W3CDTF">2022-12-13T13:54:09Z</dcterms:modified>
</cp:coreProperties>
</file>