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282" r:id="rId2"/>
    <p:sldId id="523" r:id="rId3"/>
    <p:sldId id="521" r:id="rId4"/>
    <p:sldId id="539" r:id="rId5"/>
    <p:sldId id="504" r:id="rId6"/>
    <p:sldId id="540" r:id="rId7"/>
    <p:sldId id="512" r:id="rId8"/>
    <p:sldId id="541" r:id="rId9"/>
    <p:sldId id="261" r:id="rId10"/>
    <p:sldId id="520" r:id="rId11"/>
    <p:sldId id="524" r:id="rId12"/>
    <p:sldId id="543" r:id="rId13"/>
    <p:sldId id="532" r:id="rId14"/>
    <p:sldId id="533" r:id="rId15"/>
    <p:sldId id="534" r:id="rId16"/>
    <p:sldId id="536" r:id="rId17"/>
    <p:sldId id="537" r:id="rId18"/>
    <p:sldId id="544" r:id="rId19"/>
    <p:sldId id="389" r:id="rId20"/>
    <p:sldId id="545" r:id="rId21"/>
    <p:sldId id="546" r:id="rId22"/>
    <p:sldId id="297" r:id="rId23"/>
    <p:sldId id="519" r:id="rId24"/>
  </p:sldIdLst>
  <p:sldSz cx="12192000" cy="6858000"/>
  <p:notesSz cx="6858000" cy="9144000"/>
  <p:defaultTextStyle>
    <a:defPPr>
      <a:defRPr lang="en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A6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EA9BF4-1764-4C31-82D8-CCFCCE6B6B8F}" type="datetimeFigureOut">
              <a:rPr lang="en-NL" smtClean="0"/>
              <a:t>12/13/2022</a:t>
            </a:fld>
            <a:endParaRPr lang="en-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CED789-D284-4C93-9E62-B9D282D15831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4020960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9DF4D96-8C88-4122-BB52-F0654A600AED}" type="slidenum">
              <a:rPr kumimoji="0" lang="nl-N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nl-N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133386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Is this too overwhelming?</a:t>
            </a:r>
            <a:endParaRPr lang="en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CED789-D284-4C93-9E62-B9D282D15831}" type="slidenum">
              <a:rPr lang="en-NL" smtClean="0"/>
              <a:t>2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3034480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9DF4D96-8C88-4122-BB52-F0654A600AED}" type="slidenum">
              <a:rPr kumimoji="0" lang="nl-N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nl-N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385025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Indien er verwarring komt van de bijvoeglijknaamwoorden kan de docent ervoor kiezen om deze variant van de slides te laten zien. 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9DF4D96-8C88-4122-BB52-F0654A600AED}" type="slidenum">
              <a:rPr kumimoji="0" lang="nl-N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nl-N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030389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9DF4D96-8C88-4122-BB52-F0654A600AED}" type="slidenum">
              <a:rPr kumimoji="0" lang="nl-N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nl-N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402038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9DF4D96-8C88-4122-BB52-F0654A600AED}" type="slidenum">
              <a:rPr kumimoji="0" lang="nl-N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nl-N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281134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9DF4D96-8C88-4122-BB52-F0654A600AED}" type="slidenum">
              <a:rPr kumimoji="0" lang="nl-N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nl-N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815101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9DF4D96-8C88-4122-BB52-F0654A600AED}" type="slidenum">
              <a:rPr kumimoji="0" lang="nl-N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nl-N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140654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12/13/2022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80233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4553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2735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452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12/13/2022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‹nr.›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70971820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160973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12/13/2022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85550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12/13/2022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2806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12/13/2022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8214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12/13/2022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53347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12/13/2022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4045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12/13/2022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87172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u.nl/codetaal" TargetMode="External"/><Relationship Id="rId2" Type="http://schemas.openxmlformats.org/officeDocument/2006/relationships/hyperlink" Target="https://xerte.uu.nl/play.php?template_id=2063#page1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ED7B31-F1A8-46E2-A7B3-6B61FBF655F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err="1"/>
              <a:t>CodeTaal</a:t>
            </a:r>
            <a:endParaRPr lang="nl-NL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4A8FBC12-0638-4695-91B2-32EA409DD79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C052798-8B69-45AD-8716-712FDD22273A}"/>
              </a:ext>
            </a:extLst>
          </p:cNvPr>
          <p:cNvSpPr txBox="1"/>
          <p:nvPr/>
        </p:nvSpPr>
        <p:spPr>
          <a:xfrm>
            <a:off x="2090057" y="6027169"/>
            <a:ext cx="876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prstClr val="black"/>
                </a:solidFill>
                <a:latin typeface="Gill Sans MT" panose="020B0502020104020203"/>
              </a:rPr>
              <a:t>Kan je de nu-</a:t>
            </a:r>
            <a:r>
              <a:rPr lang="en-GB" dirty="0" err="1">
                <a:solidFill>
                  <a:prstClr val="black"/>
                </a:solidFill>
                <a:latin typeface="Gill Sans MT" panose="020B0502020104020203"/>
              </a:rPr>
              <a:t>vorm</a:t>
            </a:r>
            <a:r>
              <a:rPr lang="en-GB" dirty="0">
                <a:solidFill>
                  <a:prstClr val="black"/>
                </a:solidFill>
                <a:latin typeface="Gill Sans MT" panose="020B0502020104020203"/>
              </a:rPr>
              <a:t> </a:t>
            </a:r>
            <a:r>
              <a:rPr lang="en-GB" dirty="0" err="1">
                <a:solidFill>
                  <a:prstClr val="black"/>
                </a:solidFill>
                <a:latin typeface="Gill Sans MT" panose="020B0502020104020203"/>
              </a:rPr>
              <a:t>vervoegen</a:t>
            </a:r>
            <a:r>
              <a:rPr lang="en-GB" dirty="0">
                <a:solidFill>
                  <a:prstClr val="black"/>
                </a:solidFill>
                <a:latin typeface="Gill Sans MT" panose="020B0502020104020203"/>
              </a:rPr>
              <a:t> in het Nederlands?</a:t>
            </a:r>
            <a:endParaRPr kumimoji="0" lang="en-N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392049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4C4EF7-67CB-4D92-95BF-C39FB64164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Deze les:</a:t>
            </a:r>
            <a:endParaRPr lang="en-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990DCB-8017-45E3-B730-013DABB0F8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Werkwoord</a:t>
            </a:r>
            <a:r>
              <a:rPr lang="en-GB" dirty="0"/>
              <a:t> </a:t>
            </a:r>
            <a:r>
              <a:rPr lang="en-GB" dirty="0" err="1"/>
              <a:t>vervoegen</a:t>
            </a:r>
            <a:r>
              <a:rPr lang="en-GB" dirty="0"/>
              <a:t> </a:t>
            </a:r>
            <a:r>
              <a:rPr lang="en-GB" dirty="0" err="1"/>
              <a:t>voor</a:t>
            </a:r>
            <a:r>
              <a:rPr lang="en-GB" dirty="0"/>
              <a:t> </a:t>
            </a:r>
            <a:r>
              <a:rPr lang="en-GB" dirty="0" err="1"/>
              <a:t>als</a:t>
            </a:r>
            <a:r>
              <a:rPr lang="en-GB" dirty="0"/>
              <a:t> je NU </a:t>
            </a:r>
            <a:r>
              <a:rPr lang="en-GB" dirty="0" err="1"/>
              <a:t>iets</a:t>
            </a:r>
            <a:r>
              <a:rPr lang="en-GB" dirty="0"/>
              <a:t> </a:t>
            </a:r>
            <a:r>
              <a:rPr lang="en-GB" dirty="0" err="1"/>
              <a:t>aan</a:t>
            </a:r>
            <a:r>
              <a:rPr lang="en-GB" dirty="0"/>
              <a:t> het </a:t>
            </a:r>
            <a:r>
              <a:rPr lang="en-GB" dirty="0" err="1"/>
              <a:t>doen</a:t>
            </a:r>
            <a:r>
              <a:rPr lang="en-GB" dirty="0"/>
              <a:t> bent. </a:t>
            </a:r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38138497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695BCE-1C85-46CF-8002-CCB9EB53FF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Klassikale</a:t>
            </a:r>
            <a:r>
              <a:rPr lang="en-GB" dirty="0"/>
              <a:t> </a:t>
            </a:r>
            <a:r>
              <a:rPr lang="en-GB" dirty="0" err="1"/>
              <a:t>discussie</a:t>
            </a:r>
            <a:endParaRPr lang="en-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18BEF3-6BC7-4D0E-9B22-E41E081F64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Hoe </a:t>
            </a:r>
            <a:r>
              <a:rPr lang="en-GB" dirty="0" err="1"/>
              <a:t>zeg</a:t>
            </a:r>
            <a:r>
              <a:rPr lang="en-GB" dirty="0"/>
              <a:t> je in het Nederlands </a:t>
            </a:r>
            <a:r>
              <a:rPr lang="en-GB" dirty="0" err="1"/>
              <a:t>dat</a:t>
            </a:r>
            <a:r>
              <a:rPr lang="en-GB" dirty="0"/>
              <a:t> je </a:t>
            </a:r>
            <a:r>
              <a:rPr lang="en-GB" dirty="0" err="1"/>
              <a:t>iets</a:t>
            </a:r>
            <a:r>
              <a:rPr lang="en-GB" dirty="0"/>
              <a:t> </a:t>
            </a:r>
            <a:r>
              <a:rPr lang="en-GB" u="sng" dirty="0"/>
              <a:t>nu</a:t>
            </a:r>
            <a:r>
              <a:rPr lang="en-GB" dirty="0"/>
              <a:t> </a:t>
            </a:r>
            <a:r>
              <a:rPr lang="en-GB" dirty="0" err="1"/>
              <a:t>doet</a:t>
            </a:r>
            <a:r>
              <a:rPr lang="en-GB" dirty="0"/>
              <a:t>?</a:t>
            </a:r>
          </a:p>
          <a:p>
            <a:endParaRPr lang="en-GB" dirty="0"/>
          </a:p>
          <a:p>
            <a:r>
              <a:rPr lang="en-GB" dirty="0" err="1"/>
              <a:t>Ik</a:t>
            </a:r>
            <a:r>
              <a:rPr lang="en-GB" dirty="0"/>
              <a:t> lees </a:t>
            </a:r>
            <a:r>
              <a:rPr lang="en-GB" u="sng" dirty="0" err="1"/>
              <a:t>elke</a:t>
            </a:r>
            <a:r>
              <a:rPr lang="en-GB" u="sng" dirty="0"/>
              <a:t> </a:t>
            </a:r>
            <a:r>
              <a:rPr lang="en-GB" u="sng" dirty="0" err="1"/>
              <a:t>dag</a:t>
            </a:r>
            <a:r>
              <a:rPr lang="en-GB" u="sng" dirty="0"/>
              <a:t> </a:t>
            </a:r>
            <a:r>
              <a:rPr lang="en-GB" dirty="0"/>
              <a:t>een </a:t>
            </a:r>
            <a:r>
              <a:rPr lang="en-GB" dirty="0" err="1"/>
              <a:t>boek</a:t>
            </a:r>
            <a:endParaRPr lang="en-GB" dirty="0"/>
          </a:p>
          <a:p>
            <a:r>
              <a:rPr lang="en-GB" dirty="0" err="1"/>
              <a:t>Ik</a:t>
            </a:r>
            <a:r>
              <a:rPr lang="en-GB" dirty="0"/>
              <a:t> lees </a:t>
            </a:r>
            <a:r>
              <a:rPr lang="en-GB" u="sng" dirty="0"/>
              <a:t>nu</a:t>
            </a:r>
            <a:r>
              <a:rPr lang="en-GB" dirty="0"/>
              <a:t> een </a:t>
            </a:r>
            <a:r>
              <a:rPr lang="en-GB" dirty="0" err="1"/>
              <a:t>boek</a:t>
            </a:r>
            <a:r>
              <a:rPr lang="en-GB" dirty="0"/>
              <a:t>. 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Je </a:t>
            </a:r>
            <a:r>
              <a:rPr lang="en-GB" dirty="0" err="1"/>
              <a:t>hoeft</a:t>
            </a:r>
            <a:r>
              <a:rPr lang="en-GB" dirty="0"/>
              <a:t> het </a:t>
            </a:r>
            <a:r>
              <a:rPr lang="en-GB" dirty="0" err="1"/>
              <a:t>werkwoord</a:t>
            </a:r>
            <a:r>
              <a:rPr lang="en-GB" dirty="0"/>
              <a:t> niet te </a:t>
            </a:r>
            <a:r>
              <a:rPr lang="en-GB" dirty="0" err="1"/>
              <a:t>veranderen</a:t>
            </a:r>
            <a:r>
              <a:rPr lang="en-GB" dirty="0"/>
              <a:t> bij het </a:t>
            </a:r>
            <a:r>
              <a:rPr lang="en-GB" dirty="0" err="1"/>
              <a:t>verschil</a:t>
            </a:r>
            <a:r>
              <a:rPr lang="en-GB" dirty="0"/>
              <a:t> </a:t>
            </a:r>
            <a:r>
              <a:rPr lang="en-GB" dirty="0" err="1"/>
              <a:t>tussen</a:t>
            </a:r>
            <a:r>
              <a:rPr lang="en-GB" dirty="0"/>
              <a:t> een </a:t>
            </a:r>
            <a:r>
              <a:rPr lang="en-GB" dirty="0" err="1"/>
              <a:t>gewoonte</a:t>
            </a:r>
            <a:r>
              <a:rPr lang="en-GB" dirty="0"/>
              <a:t> en nu.</a:t>
            </a:r>
          </a:p>
          <a:p>
            <a:r>
              <a:rPr lang="en-GB" dirty="0"/>
              <a:t>De </a:t>
            </a:r>
            <a:r>
              <a:rPr lang="en-GB" dirty="0" err="1"/>
              <a:t>bepaling</a:t>
            </a:r>
            <a:r>
              <a:rPr lang="en-GB" dirty="0"/>
              <a:t> van </a:t>
            </a:r>
            <a:r>
              <a:rPr lang="en-GB" dirty="0" err="1"/>
              <a:t>tijd</a:t>
            </a:r>
            <a:r>
              <a:rPr lang="en-GB" dirty="0"/>
              <a:t> (</a:t>
            </a:r>
            <a:r>
              <a:rPr lang="en-GB" i="1" dirty="0" err="1"/>
              <a:t>elke</a:t>
            </a:r>
            <a:r>
              <a:rPr lang="en-GB" i="1" dirty="0"/>
              <a:t> </a:t>
            </a:r>
            <a:r>
              <a:rPr lang="en-GB" i="1" dirty="0" err="1"/>
              <a:t>dag</a:t>
            </a:r>
            <a:r>
              <a:rPr lang="en-GB" i="1" dirty="0"/>
              <a:t>/nu</a:t>
            </a:r>
            <a:r>
              <a:rPr lang="en-GB" dirty="0"/>
              <a:t>) </a:t>
            </a:r>
            <a:r>
              <a:rPr lang="en-GB" dirty="0" err="1"/>
              <a:t>geeft</a:t>
            </a:r>
            <a:r>
              <a:rPr lang="en-GB" dirty="0"/>
              <a:t> de tijd aan.  </a:t>
            </a:r>
            <a:endParaRPr lang="en-NL" dirty="0"/>
          </a:p>
        </p:txBody>
      </p:sp>
      <p:sp>
        <p:nvSpPr>
          <p:cNvPr id="4" name="Arrow: Left 3">
            <a:extLst>
              <a:ext uri="{FF2B5EF4-FFF2-40B4-BE49-F238E27FC236}">
                <a16:creationId xmlns:a16="http://schemas.microsoft.com/office/drawing/2014/main" id="{93FE02F4-E4A8-4297-AE2D-153187CECD67}"/>
              </a:ext>
            </a:extLst>
          </p:cNvPr>
          <p:cNvSpPr/>
          <p:nvPr/>
        </p:nvSpPr>
        <p:spPr>
          <a:xfrm>
            <a:off x="5410200" y="3222171"/>
            <a:ext cx="685800" cy="304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5" name="Arrow: Left 4">
            <a:extLst>
              <a:ext uri="{FF2B5EF4-FFF2-40B4-BE49-F238E27FC236}">
                <a16:creationId xmlns:a16="http://schemas.microsoft.com/office/drawing/2014/main" id="{CE091312-51B5-4188-85F8-CA0A3396ADD6}"/>
              </a:ext>
            </a:extLst>
          </p:cNvPr>
          <p:cNvSpPr/>
          <p:nvPr/>
        </p:nvSpPr>
        <p:spPr>
          <a:xfrm>
            <a:off x="5410200" y="3633655"/>
            <a:ext cx="685800" cy="304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1D36D6C-A894-417A-B754-200FB411807D}"/>
              </a:ext>
            </a:extLst>
          </p:cNvPr>
          <p:cNvSpPr txBox="1"/>
          <p:nvPr/>
        </p:nvSpPr>
        <p:spPr>
          <a:xfrm>
            <a:off x="6340839" y="3157639"/>
            <a:ext cx="1627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/>
              <a:t>Gewoonte</a:t>
            </a:r>
            <a:endParaRPr lang="en-NL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39BBDBB-039C-47B5-98F0-9158B4B7D07D}"/>
              </a:ext>
            </a:extLst>
          </p:cNvPr>
          <p:cNvSpPr txBox="1"/>
          <p:nvPr/>
        </p:nvSpPr>
        <p:spPr>
          <a:xfrm>
            <a:off x="6340839" y="3569123"/>
            <a:ext cx="1627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Nu</a:t>
            </a:r>
            <a:endParaRPr lang="en-NL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BE06544D-7028-4EE0-AF1E-A87028E1C0C2}"/>
              </a:ext>
            </a:extLst>
          </p:cNvPr>
          <p:cNvSpPr/>
          <p:nvPr/>
        </p:nvSpPr>
        <p:spPr>
          <a:xfrm>
            <a:off x="1785257" y="3136563"/>
            <a:ext cx="522514" cy="411484"/>
          </a:xfrm>
          <a:prstGeom prst="ellipse">
            <a:avLst/>
          </a:prstGeom>
          <a:noFill/>
          <a:ln w="28575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E4905BAA-0531-4657-B607-FDD8AAFDDF0E}"/>
              </a:ext>
            </a:extLst>
          </p:cNvPr>
          <p:cNvSpPr/>
          <p:nvPr/>
        </p:nvSpPr>
        <p:spPr>
          <a:xfrm>
            <a:off x="1785257" y="3580313"/>
            <a:ext cx="522514" cy="411484"/>
          </a:xfrm>
          <a:prstGeom prst="ellipse">
            <a:avLst/>
          </a:prstGeom>
          <a:noFill/>
          <a:ln w="28575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rtlCol="0" anchor="ctr"/>
          <a:lstStyle/>
          <a:p>
            <a:pPr algn="ctr"/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137157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/>
      <p:bldP spid="7" grpId="0"/>
      <p:bldP spid="8" grpId="0" animBg="1"/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08AD25-C30E-4973-B1C6-3660428238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Bepalingen</a:t>
            </a:r>
            <a:r>
              <a:rPr lang="en-GB" dirty="0"/>
              <a:t> van tijd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1EDFD66-97ED-4A96-AA5F-BB5173280A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800" dirty="0">
                <a:solidFill>
                  <a:schemeClr val="tx1"/>
                </a:solidFill>
              </a:rPr>
              <a:t>- Nu</a:t>
            </a:r>
          </a:p>
          <a:p>
            <a:pPr>
              <a:buFontTx/>
              <a:buChar char="-"/>
            </a:pPr>
            <a:r>
              <a:rPr lang="en-GB" sz="2800" dirty="0">
                <a:solidFill>
                  <a:schemeClr val="tx1"/>
                </a:solidFill>
              </a:rPr>
              <a:t>Op dit moment</a:t>
            </a:r>
          </a:p>
          <a:p>
            <a:pPr marL="0" indent="0">
              <a:buNone/>
            </a:pPr>
            <a:r>
              <a:rPr lang="en-GB" sz="2800" dirty="0">
                <a:solidFill>
                  <a:schemeClr val="tx1"/>
                </a:solidFill>
              </a:rPr>
              <a:t>- Elke </a:t>
            </a:r>
            <a:r>
              <a:rPr lang="en-GB" sz="2800" dirty="0" err="1">
                <a:solidFill>
                  <a:schemeClr val="tx1"/>
                </a:solidFill>
              </a:rPr>
              <a:t>dag</a:t>
            </a:r>
            <a:r>
              <a:rPr lang="en-GB" sz="2800" dirty="0">
                <a:solidFill>
                  <a:schemeClr val="tx1"/>
                </a:solidFill>
              </a:rPr>
              <a:t> (</a:t>
            </a:r>
            <a:r>
              <a:rPr lang="en-GB" sz="2800" dirty="0" err="1">
                <a:solidFill>
                  <a:schemeClr val="tx1"/>
                </a:solidFill>
              </a:rPr>
              <a:t>gewoonte</a:t>
            </a:r>
            <a:r>
              <a:rPr lang="en-GB" sz="2800" dirty="0">
                <a:solidFill>
                  <a:schemeClr val="tx1"/>
                </a:solidFill>
              </a:rPr>
              <a:t>)</a:t>
            </a:r>
          </a:p>
          <a:p>
            <a:pPr marL="0" indent="0">
              <a:buNone/>
            </a:pPr>
            <a:r>
              <a:rPr lang="en-GB" sz="2800" dirty="0">
                <a:solidFill>
                  <a:schemeClr val="tx1"/>
                </a:solidFill>
              </a:rPr>
              <a:t>- Op </a:t>
            </a:r>
            <a:r>
              <a:rPr lang="en-GB" sz="2800" dirty="0" err="1">
                <a:solidFill>
                  <a:schemeClr val="tx1"/>
                </a:solidFill>
              </a:rPr>
              <a:t>zondagen</a:t>
            </a:r>
            <a:r>
              <a:rPr lang="en-GB" sz="2800" dirty="0">
                <a:solidFill>
                  <a:schemeClr val="tx1"/>
                </a:solidFill>
              </a:rPr>
              <a:t> (</a:t>
            </a:r>
            <a:r>
              <a:rPr lang="en-GB" sz="2800" dirty="0" err="1">
                <a:solidFill>
                  <a:schemeClr val="tx1"/>
                </a:solidFill>
              </a:rPr>
              <a:t>gewoonte</a:t>
            </a:r>
            <a:r>
              <a:rPr lang="en-GB" sz="2800" dirty="0">
                <a:solidFill>
                  <a:schemeClr val="tx1"/>
                </a:solidFill>
              </a:rPr>
              <a:t>)</a:t>
            </a:r>
          </a:p>
          <a:p>
            <a:pPr marL="0" indent="0">
              <a:buNone/>
            </a:pP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4" name="Trapezoid 449">
            <a:extLst>
              <a:ext uri="{FF2B5EF4-FFF2-40B4-BE49-F238E27FC236}">
                <a16:creationId xmlns:a16="http://schemas.microsoft.com/office/drawing/2014/main" id="{8D3C3524-7EBB-E90E-04A9-98AA398A102F}"/>
              </a:ext>
            </a:extLst>
          </p:cNvPr>
          <p:cNvSpPr/>
          <p:nvPr/>
        </p:nvSpPr>
        <p:spPr>
          <a:xfrm>
            <a:off x="7517975" y="2958966"/>
            <a:ext cx="1305183" cy="940067"/>
          </a:xfrm>
          <a:prstGeom prst="trapezoid">
            <a:avLst/>
          </a:prstGeom>
          <a:solidFill>
            <a:srgbClr val="E73535"/>
          </a:solidFill>
          <a:ln>
            <a:solidFill>
              <a:srgbClr val="E73535">
                <a:alpha val="99000"/>
              </a:srgb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lnSpc>
                <a:spcPct val="107000"/>
              </a:lnSpc>
            </a:pPr>
            <a:r>
              <a: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lang="nl-NL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9959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0CED1E-1ED2-43B5-A6E1-0C152605A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Uitzondering</a:t>
            </a:r>
            <a:endParaRPr lang="en-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67B8E6-7AD4-4D63-AF67-AAEBDD45E8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Er </a:t>
            </a:r>
            <a:r>
              <a:rPr lang="en-GB" dirty="0" err="1"/>
              <a:t>zijn</a:t>
            </a:r>
            <a:r>
              <a:rPr lang="en-GB" dirty="0"/>
              <a:t> twee </a:t>
            </a:r>
            <a:r>
              <a:rPr lang="en-GB" dirty="0" err="1"/>
              <a:t>manieren</a:t>
            </a:r>
            <a:r>
              <a:rPr lang="en-GB" dirty="0"/>
              <a:t> om de nu-</a:t>
            </a:r>
            <a:r>
              <a:rPr lang="en-GB" dirty="0" err="1"/>
              <a:t>vorm</a:t>
            </a:r>
            <a:r>
              <a:rPr lang="en-GB" dirty="0"/>
              <a:t> in het </a:t>
            </a:r>
            <a:r>
              <a:rPr lang="en-GB" dirty="0" err="1"/>
              <a:t>Nederlands</a:t>
            </a:r>
            <a:r>
              <a:rPr lang="en-GB" dirty="0"/>
              <a:t> </a:t>
            </a:r>
            <a:r>
              <a:rPr lang="en-GB" dirty="0" err="1"/>
              <a:t>te</a:t>
            </a:r>
            <a:r>
              <a:rPr lang="en-GB" dirty="0"/>
              <a:t> </a:t>
            </a:r>
            <a:r>
              <a:rPr lang="en-GB" dirty="0" err="1"/>
              <a:t>gebruiken</a:t>
            </a:r>
            <a:r>
              <a:rPr lang="en-GB" dirty="0"/>
              <a:t>:</a:t>
            </a:r>
          </a:p>
          <a:p>
            <a:pPr lvl="1"/>
            <a:r>
              <a:rPr lang="en-GB" dirty="0" err="1"/>
              <a:t>Ik</a:t>
            </a:r>
            <a:r>
              <a:rPr lang="en-GB" dirty="0"/>
              <a:t> </a:t>
            </a:r>
            <a:r>
              <a:rPr lang="en-GB" u="sng" dirty="0"/>
              <a:t>lees</a:t>
            </a:r>
            <a:r>
              <a:rPr lang="en-GB" dirty="0"/>
              <a:t> </a:t>
            </a:r>
            <a:r>
              <a:rPr lang="en-GB" b="1" dirty="0"/>
              <a:t>nu</a:t>
            </a:r>
            <a:r>
              <a:rPr lang="en-GB" dirty="0"/>
              <a:t> een </a:t>
            </a:r>
            <a:r>
              <a:rPr lang="en-GB" dirty="0" err="1"/>
              <a:t>boek</a:t>
            </a:r>
            <a:r>
              <a:rPr lang="en-GB" dirty="0"/>
              <a:t>. </a:t>
            </a:r>
          </a:p>
          <a:p>
            <a:pPr lvl="1"/>
            <a:r>
              <a:rPr lang="en-GB" dirty="0" err="1"/>
              <a:t>Ik</a:t>
            </a:r>
            <a:r>
              <a:rPr lang="en-GB" dirty="0"/>
              <a:t> ben een </a:t>
            </a:r>
            <a:r>
              <a:rPr lang="en-GB" dirty="0" err="1"/>
              <a:t>boek</a:t>
            </a:r>
            <a:r>
              <a:rPr lang="en-GB" dirty="0"/>
              <a:t> </a:t>
            </a:r>
            <a:r>
              <a:rPr lang="en-GB" b="1" u="sng" dirty="0"/>
              <a:t>aan het </a:t>
            </a:r>
            <a:r>
              <a:rPr lang="en-GB" b="1" u="sng" dirty="0" err="1"/>
              <a:t>lezen</a:t>
            </a:r>
            <a:r>
              <a:rPr lang="en-GB" dirty="0"/>
              <a:t>. </a:t>
            </a:r>
          </a:p>
          <a:p>
            <a:pPr lvl="1"/>
            <a:endParaRPr lang="en-GB" dirty="0"/>
          </a:p>
          <a:p>
            <a:pPr lvl="1"/>
            <a:endParaRPr lang="en-GB" dirty="0"/>
          </a:p>
          <a:p>
            <a:pPr lvl="1"/>
            <a:r>
              <a:rPr lang="en-GB" dirty="0"/>
              <a:t>Als je </a:t>
            </a:r>
            <a:r>
              <a:rPr lang="en-GB" i="1" u="sng" dirty="0"/>
              <a:t>nu</a:t>
            </a:r>
            <a:r>
              <a:rPr lang="en-GB" dirty="0"/>
              <a:t> </a:t>
            </a:r>
            <a:r>
              <a:rPr lang="en-GB" dirty="0" err="1"/>
              <a:t>gebruikt</a:t>
            </a:r>
            <a:r>
              <a:rPr lang="en-GB" dirty="0"/>
              <a:t>, </a:t>
            </a:r>
            <a:r>
              <a:rPr lang="en-GB" dirty="0" err="1"/>
              <a:t>hoeft</a:t>
            </a:r>
            <a:r>
              <a:rPr lang="en-GB" dirty="0"/>
              <a:t> je </a:t>
            </a:r>
            <a:r>
              <a:rPr lang="en-GB" dirty="0" err="1"/>
              <a:t>geen</a:t>
            </a:r>
            <a:r>
              <a:rPr lang="en-GB" dirty="0"/>
              <a:t> “</a:t>
            </a:r>
            <a:r>
              <a:rPr lang="en-GB" dirty="0" err="1"/>
              <a:t>aan</a:t>
            </a:r>
            <a:r>
              <a:rPr lang="en-GB" dirty="0"/>
              <a:t> het” + </a:t>
            </a:r>
            <a:r>
              <a:rPr lang="en-GB" dirty="0" err="1"/>
              <a:t>werkwoord</a:t>
            </a:r>
            <a:r>
              <a:rPr lang="en-GB" dirty="0"/>
              <a:t> </a:t>
            </a:r>
            <a:r>
              <a:rPr lang="en-GB" dirty="0" err="1"/>
              <a:t>te</a:t>
            </a:r>
            <a:r>
              <a:rPr lang="en-GB" dirty="0"/>
              <a:t> </a:t>
            </a:r>
            <a:r>
              <a:rPr lang="en-GB" dirty="0" err="1"/>
              <a:t>gebruiken</a:t>
            </a:r>
            <a:r>
              <a:rPr lang="en-GB" dirty="0"/>
              <a:t>. </a:t>
            </a:r>
          </a:p>
          <a:p>
            <a:pPr lvl="1"/>
            <a:r>
              <a:rPr lang="en-GB" dirty="0"/>
              <a:t>Als je </a:t>
            </a:r>
            <a:r>
              <a:rPr lang="en-GB" dirty="0" err="1"/>
              <a:t>geen</a:t>
            </a:r>
            <a:r>
              <a:rPr lang="en-GB" dirty="0"/>
              <a:t> </a:t>
            </a:r>
            <a:r>
              <a:rPr lang="en-GB" i="1" u="sng" dirty="0"/>
              <a:t>nu</a:t>
            </a:r>
            <a:r>
              <a:rPr lang="en-GB" dirty="0"/>
              <a:t> </a:t>
            </a:r>
            <a:r>
              <a:rPr lang="en-GB" dirty="0" err="1"/>
              <a:t>gebruikt</a:t>
            </a:r>
            <a:r>
              <a:rPr lang="en-GB" dirty="0"/>
              <a:t>, </a:t>
            </a:r>
            <a:r>
              <a:rPr lang="en-GB" dirty="0" err="1"/>
              <a:t>moet</a:t>
            </a:r>
            <a:r>
              <a:rPr lang="en-GB" dirty="0"/>
              <a:t> je </a:t>
            </a:r>
            <a:r>
              <a:rPr lang="en-GB" dirty="0" err="1"/>
              <a:t>wel</a:t>
            </a:r>
            <a:r>
              <a:rPr lang="en-GB" dirty="0"/>
              <a:t> “</a:t>
            </a:r>
            <a:r>
              <a:rPr lang="en-GB" dirty="0" err="1"/>
              <a:t>aan</a:t>
            </a:r>
            <a:r>
              <a:rPr lang="en-GB" dirty="0"/>
              <a:t> het” + </a:t>
            </a:r>
            <a:r>
              <a:rPr lang="en-GB" dirty="0" err="1"/>
              <a:t>werkwoord</a:t>
            </a:r>
            <a:r>
              <a:rPr lang="en-GB" dirty="0"/>
              <a:t> </a:t>
            </a:r>
            <a:r>
              <a:rPr lang="en-GB" dirty="0" err="1"/>
              <a:t>gebruiken</a:t>
            </a:r>
            <a:r>
              <a:rPr lang="en-GB" dirty="0"/>
              <a:t> om </a:t>
            </a:r>
            <a:r>
              <a:rPr lang="en-GB" dirty="0" err="1"/>
              <a:t>uit</a:t>
            </a:r>
            <a:r>
              <a:rPr lang="en-GB" dirty="0"/>
              <a:t> </a:t>
            </a:r>
            <a:r>
              <a:rPr lang="en-GB" dirty="0" err="1"/>
              <a:t>te</a:t>
            </a:r>
            <a:r>
              <a:rPr lang="en-GB" dirty="0"/>
              <a:t> </a:t>
            </a:r>
            <a:r>
              <a:rPr lang="en-GB" dirty="0" err="1"/>
              <a:t>drukken</a:t>
            </a:r>
            <a:r>
              <a:rPr lang="en-GB" dirty="0"/>
              <a:t> </a:t>
            </a:r>
            <a:r>
              <a:rPr lang="en-GB" dirty="0" err="1"/>
              <a:t>dat</a:t>
            </a:r>
            <a:r>
              <a:rPr lang="en-GB" dirty="0"/>
              <a:t> </a:t>
            </a:r>
            <a:r>
              <a:rPr lang="en-GB" dirty="0" err="1"/>
              <a:t>iets</a:t>
            </a:r>
            <a:r>
              <a:rPr lang="en-GB" dirty="0"/>
              <a:t> nu </a:t>
            </a:r>
            <a:r>
              <a:rPr lang="en-GB" dirty="0" err="1"/>
              <a:t>gebeurt</a:t>
            </a:r>
            <a:r>
              <a:rPr lang="en-GB" dirty="0"/>
              <a:t>.</a:t>
            </a:r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4156264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7F2905-B8AC-49AA-9F24-00BFB23AF4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Voorbeelden</a:t>
            </a:r>
            <a:endParaRPr lang="en-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FC9863-A62D-42D4-8481-03B1BA5CD0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203159"/>
            <a:ext cx="10178322" cy="5432878"/>
          </a:xfrm>
        </p:spPr>
        <p:txBody>
          <a:bodyPr>
            <a:normAutofit lnSpcReduction="10000"/>
          </a:bodyPr>
          <a:lstStyle/>
          <a:p>
            <a:r>
              <a:rPr lang="en-GB" dirty="0"/>
              <a:t>We </a:t>
            </a:r>
            <a:r>
              <a:rPr lang="en-GB" dirty="0" err="1"/>
              <a:t>gaan</a:t>
            </a:r>
            <a:r>
              <a:rPr lang="en-GB" dirty="0"/>
              <a:t> </a:t>
            </a:r>
            <a:r>
              <a:rPr lang="en-GB" dirty="0" err="1"/>
              <a:t>oefenen</a:t>
            </a:r>
            <a:r>
              <a:rPr lang="en-GB" dirty="0"/>
              <a:t> met het </a:t>
            </a:r>
            <a:r>
              <a:rPr lang="en-GB" dirty="0" err="1"/>
              <a:t>maken</a:t>
            </a:r>
            <a:r>
              <a:rPr lang="en-GB" dirty="0"/>
              <a:t> van </a:t>
            </a:r>
            <a:r>
              <a:rPr lang="en-GB" dirty="0" err="1"/>
              <a:t>zinnen</a:t>
            </a:r>
            <a:r>
              <a:rPr lang="en-GB" dirty="0"/>
              <a:t> in </a:t>
            </a:r>
            <a:r>
              <a:rPr lang="en-GB" dirty="0" err="1"/>
              <a:t>een</a:t>
            </a:r>
            <a:r>
              <a:rPr lang="en-GB" dirty="0"/>
              <a:t> </a:t>
            </a:r>
            <a:r>
              <a:rPr lang="en-GB" dirty="0" err="1"/>
              <a:t>tijd</a:t>
            </a:r>
            <a:r>
              <a:rPr lang="en-GB" dirty="0"/>
              <a:t> met </a:t>
            </a:r>
            <a:r>
              <a:rPr lang="en-GB" dirty="0" err="1"/>
              <a:t>een</a:t>
            </a:r>
            <a:r>
              <a:rPr lang="en-GB" dirty="0"/>
              <a:t> </a:t>
            </a:r>
            <a:r>
              <a:rPr lang="en-GB" dirty="0" err="1"/>
              <a:t>gewoonte</a:t>
            </a:r>
            <a:r>
              <a:rPr lang="en-GB" dirty="0"/>
              <a:t> </a:t>
            </a:r>
            <a:r>
              <a:rPr lang="en-GB" dirty="0" err="1"/>
              <a:t>en</a:t>
            </a:r>
            <a:r>
              <a:rPr lang="en-GB" dirty="0"/>
              <a:t> met de “</a:t>
            </a:r>
            <a:r>
              <a:rPr lang="en-GB" dirty="0" err="1"/>
              <a:t>aan</a:t>
            </a:r>
            <a:r>
              <a:rPr lang="en-GB" dirty="0"/>
              <a:t> het” + </a:t>
            </a:r>
            <a:r>
              <a:rPr lang="en-GB" dirty="0" err="1"/>
              <a:t>werkwoord</a:t>
            </a:r>
            <a:r>
              <a:rPr lang="en-GB" dirty="0"/>
              <a:t> </a:t>
            </a:r>
            <a:r>
              <a:rPr lang="en-GB" dirty="0" err="1"/>
              <a:t>vorm</a:t>
            </a:r>
            <a:r>
              <a:rPr lang="en-GB" dirty="0"/>
              <a:t> om </a:t>
            </a:r>
            <a:r>
              <a:rPr lang="en-GB" dirty="0" err="1"/>
              <a:t>aan</a:t>
            </a:r>
            <a:r>
              <a:rPr lang="en-GB" dirty="0"/>
              <a:t> </a:t>
            </a:r>
            <a:r>
              <a:rPr lang="en-GB" dirty="0" err="1"/>
              <a:t>te</a:t>
            </a:r>
            <a:r>
              <a:rPr lang="en-GB" dirty="0"/>
              <a:t> </a:t>
            </a:r>
            <a:r>
              <a:rPr lang="en-GB" dirty="0" err="1"/>
              <a:t>geven</a:t>
            </a:r>
            <a:r>
              <a:rPr lang="en-GB" dirty="0"/>
              <a:t> </a:t>
            </a:r>
            <a:r>
              <a:rPr lang="en-GB" dirty="0" err="1"/>
              <a:t>dat</a:t>
            </a:r>
            <a:r>
              <a:rPr lang="en-GB" dirty="0"/>
              <a:t> </a:t>
            </a:r>
            <a:r>
              <a:rPr lang="en-GB" dirty="0" err="1"/>
              <a:t>iets</a:t>
            </a:r>
            <a:r>
              <a:rPr lang="en-GB" dirty="0"/>
              <a:t> nu </a:t>
            </a:r>
            <a:r>
              <a:rPr lang="en-GB" dirty="0" err="1"/>
              <a:t>gebeurt</a:t>
            </a:r>
            <a:r>
              <a:rPr lang="en-GB" dirty="0"/>
              <a:t>.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Maak twee </a:t>
            </a:r>
            <a:r>
              <a:rPr lang="en-GB" dirty="0" err="1"/>
              <a:t>zinnen</a:t>
            </a:r>
            <a:r>
              <a:rPr lang="en-GB" dirty="0"/>
              <a:t> in het Nederlands met </a:t>
            </a:r>
            <a:r>
              <a:rPr lang="en-GB" i="1" dirty="0" err="1"/>
              <a:t>ik</a:t>
            </a:r>
            <a:r>
              <a:rPr lang="en-GB" dirty="0"/>
              <a:t>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persoonsvorm</a:t>
            </a:r>
            <a:r>
              <a:rPr lang="en-GB" dirty="0"/>
              <a:t>:</a:t>
            </a:r>
          </a:p>
          <a:p>
            <a:pPr marL="0" indent="0">
              <a:buNone/>
            </a:pPr>
            <a:r>
              <a:rPr lang="en-GB" dirty="0"/>
              <a:t>	(</a:t>
            </a:r>
            <a:r>
              <a:rPr lang="en-GB" dirty="0" err="1"/>
              <a:t>schrijf</a:t>
            </a:r>
            <a:r>
              <a:rPr lang="en-GB" dirty="0"/>
              <a:t> het op papier)</a:t>
            </a:r>
          </a:p>
          <a:p>
            <a:endParaRPr lang="en-GB" dirty="0"/>
          </a:p>
          <a:p>
            <a:r>
              <a:rPr lang="en-GB" dirty="0" err="1"/>
              <a:t>Bijvoorbeeld</a:t>
            </a:r>
            <a:r>
              <a:rPr lang="en-GB" dirty="0"/>
              <a:t>:</a:t>
            </a:r>
          </a:p>
          <a:p>
            <a:pPr lvl="1"/>
            <a:r>
              <a:rPr lang="en-GB" dirty="0" err="1"/>
              <a:t>Ik</a:t>
            </a:r>
            <a:r>
              <a:rPr lang="en-GB" dirty="0"/>
              <a:t> + </a:t>
            </a:r>
            <a:r>
              <a:rPr lang="en-GB" dirty="0" err="1"/>
              <a:t>slapen</a:t>
            </a:r>
            <a:r>
              <a:rPr lang="en-GB" dirty="0"/>
              <a:t> </a:t>
            </a:r>
          </a:p>
          <a:p>
            <a:pPr lvl="1"/>
            <a:endParaRPr lang="en-GB" dirty="0"/>
          </a:p>
          <a:p>
            <a:pPr lvl="1"/>
            <a:r>
              <a:rPr lang="en-GB" dirty="0" err="1">
                <a:solidFill>
                  <a:schemeClr val="accent1"/>
                </a:solidFill>
              </a:rPr>
              <a:t>Ik</a:t>
            </a:r>
            <a:r>
              <a:rPr lang="en-GB" dirty="0">
                <a:solidFill>
                  <a:schemeClr val="accent1"/>
                </a:solidFill>
              </a:rPr>
              <a:t> </a:t>
            </a:r>
            <a:r>
              <a:rPr lang="en-GB" u="sng" dirty="0" err="1">
                <a:solidFill>
                  <a:schemeClr val="accent1"/>
                </a:solidFill>
              </a:rPr>
              <a:t>slaap</a:t>
            </a:r>
            <a:r>
              <a:rPr lang="en-GB" dirty="0">
                <a:solidFill>
                  <a:schemeClr val="accent1"/>
                </a:solidFill>
              </a:rPr>
              <a:t> in </a:t>
            </a:r>
            <a:r>
              <a:rPr lang="en-GB" dirty="0" err="1">
                <a:solidFill>
                  <a:schemeClr val="accent1"/>
                </a:solidFill>
              </a:rPr>
              <a:t>mijn</a:t>
            </a:r>
            <a:r>
              <a:rPr lang="en-GB" dirty="0">
                <a:solidFill>
                  <a:schemeClr val="accent1"/>
                </a:solidFill>
              </a:rPr>
              <a:t> bed (</a:t>
            </a:r>
            <a:r>
              <a:rPr lang="en-GB" dirty="0" err="1">
                <a:solidFill>
                  <a:schemeClr val="accent1"/>
                </a:solidFill>
              </a:rPr>
              <a:t>gewoonte</a:t>
            </a:r>
            <a:r>
              <a:rPr lang="en-GB" dirty="0">
                <a:solidFill>
                  <a:schemeClr val="accent1"/>
                </a:solidFill>
              </a:rPr>
              <a:t>)</a:t>
            </a:r>
          </a:p>
          <a:p>
            <a:pPr lvl="1"/>
            <a:r>
              <a:rPr lang="en-GB" dirty="0" err="1">
                <a:solidFill>
                  <a:schemeClr val="accent1"/>
                </a:solidFill>
              </a:rPr>
              <a:t>Ik</a:t>
            </a:r>
            <a:r>
              <a:rPr lang="en-GB" dirty="0">
                <a:solidFill>
                  <a:schemeClr val="accent1"/>
                </a:solidFill>
              </a:rPr>
              <a:t> ben </a:t>
            </a:r>
            <a:r>
              <a:rPr lang="en-GB" u="sng" dirty="0">
                <a:solidFill>
                  <a:schemeClr val="accent1"/>
                </a:solidFill>
              </a:rPr>
              <a:t>aan het </a:t>
            </a:r>
            <a:r>
              <a:rPr lang="en-GB" u="sng" dirty="0" err="1">
                <a:solidFill>
                  <a:schemeClr val="accent1"/>
                </a:solidFill>
              </a:rPr>
              <a:t>slapen</a:t>
            </a:r>
            <a:r>
              <a:rPr lang="en-GB" u="sng" dirty="0">
                <a:solidFill>
                  <a:schemeClr val="accent1"/>
                </a:solidFill>
              </a:rPr>
              <a:t> </a:t>
            </a:r>
            <a:r>
              <a:rPr lang="en-GB" dirty="0">
                <a:solidFill>
                  <a:schemeClr val="accent1"/>
                </a:solidFill>
              </a:rPr>
              <a:t>in </a:t>
            </a:r>
            <a:r>
              <a:rPr lang="en-GB" dirty="0" err="1">
                <a:solidFill>
                  <a:schemeClr val="accent1"/>
                </a:solidFill>
              </a:rPr>
              <a:t>mijn</a:t>
            </a:r>
            <a:r>
              <a:rPr lang="en-GB" dirty="0">
                <a:solidFill>
                  <a:schemeClr val="accent1"/>
                </a:solidFill>
              </a:rPr>
              <a:t> bed (</a:t>
            </a:r>
            <a:r>
              <a:rPr lang="en-GB" dirty="0" err="1">
                <a:solidFill>
                  <a:schemeClr val="accent1"/>
                </a:solidFill>
              </a:rPr>
              <a:t>dit</a:t>
            </a:r>
            <a:r>
              <a:rPr lang="en-GB" dirty="0">
                <a:solidFill>
                  <a:schemeClr val="accent1"/>
                </a:solidFill>
              </a:rPr>
              <a:t> doe je nu)</a:t>
            </a:r>
          </a:p>
          <a:p>
            <a:pPr marL="457200" lvl="1" indent="0">
              <a:buNone/>
            </a:pPr>
            <a:endParaRPr lang="en-GB" dirty="0"/>
          </a:p>
          <a:p>
            <a:pPr marL="457200" lvl="1" indent="0">
              <a:buNone/>
            </a:pPr>
            <a:r>
              <a:rPr lang="en-GB" dirty="0"/>
              <a:t>Maak nu </a:t>
            </a:r>
            <a:r>
              <a:rPr lang="en-GB" dirty="0" err="1"/>
              <a:t>zelf</a:t>
            </a:r>
            <a:r>
              <a:rPr lang="en-GB" dirty="0"/>
              <a:t> </a:t>
            </a:r>
            <a:r>
              <a:rPr lang="en-GB" dirty="0" err="1"/>
              <a:t>zinnen</a:t>
            </a:r>
            <a:r>
              <a:rPr lang="en-GB" dirty="0"/>
              <a:t> </a:t>
            </a:r>
            <a:r>
              <a:rPr lang="en-GB" dirty="0" err="1"/>
              <a:t>zoals</a:t>
            </a:r>
            <a:r>
              <a:rPr lang="en-GB" dirty="0"/>
              <a:t> de </a:t>
            </a:r>
            <a:r>
              <a:rPr lang="en-GB" dirty="0" err="1"/>
              <a:t>groene</a:t>
            </a:r>
            <a:r>
              <a:rPr lang="en-GB" dirty="0"/>
              <a:t> </a:t>
            </a:r>
            <a:r>
              <a:rPr lang="en-GB" dirty="0" err="1"/>
              <a:t>zinnen</a:t>
            </a:r>
            <a:r>
              <a:rPr lang="en-GB" dirty="0"/>
              <a:t> met:</a:t>
            </a:r>
          </a:p>
          <a:p>
            <a:pPr marL="457200" lvl="1" indent="0">
              <a:buNone/>
            </a:pPr>
            <a:r>
              <a:rPr lang="en-GB" dirty="0" err="1"/>
              <a:t>Ik</a:t>
            </a:r>
            <a:r>
              <a:rPr lang="en-GB" dirty="0"/>
              <a:t> + </a:t>
            </a:r>
            <a:r>
              <a:rPr lang="en-GB" dirty="0" err="1"/>
              <a:t>kijken</a:t>
            </a:r>
            <a:endParaRPr lang="en-GB" dirty="0"/>
          </a:p>
          <a:p>
            <a:pPr marL="457200" lvl="1" indent="0">
              <a:buNone/>
            </a:pPr>
            <a:endParaRPr lang="en-GB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3699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175969-D302-48C1-B53F-C2636BA1FF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Voorbeelden</a:t>
            </a:r>
            <a:endParaRPr lang="en-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D66C9B-66CB-4C60-B5BF-3B6B82DCF9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732547"/>
            <a:ext cx="10178322" cy="4743068"/>
          </a:xfrm>
        </p:spPr>
        <p:txBody>
          <a:bodyPr>
            <a:normAutofit/>
          </a:bodyPr>
          <a:lstStyle/>
          <a:p>
            <a:r>
              <a:rPr lang="en-GB" dirty="0"/>
              <a:t>Maak twee </a:t>
            </a:r>
            <a:r>
              <a:rPr lang="en-GB" dirty="0" err="1"/>
              <a:t>zinnen</a:t>
            </a:r>
            <a:r>
              <a:rPr lang="en-GB" dirty="0"/>
              <a:t> in het Nederlands met </a:t>
            </a:r>
            <a:r>
              <a:rPr lang="en-GB" i="1" dirty="0" err="1"/>
              <a:t>wij</a:t>
            </a:r>
            <a:r>
              <a:rPr lang="en-GB" i="1" dirty="0"/>
              <a:t>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persoonsvorm</a:t>
            </a:r>
            <a:r>
              <a:rPr lang="en-GB" dirty="0"/>
              <a:t>:</a:t>
            </a:r>
          </a:p>
          <a:p>
            <a:pPr marL="0" indent="0">
              <a:buNone/>
            </a:pPr>
            <a:r>
              <a:rPr lang="en-GB" dirty="0"/>
              <a:t>	(</a:t>
            </a:r>
            <a:r>
              <a:rPr lang="en-GB" dirty="0" err="1"/>
              <a:t>schrijf</a:t>
            </a:r>
            <a:r>
              <a:rPr lang="en-GB" dirty="0"/>
              <a:t> het op papier)</a:t>
            </a:r>
          </a:p>
          <a:p>
            <a:endParaRPr lang="en-GB" dirty="0"/>
          </a:p>
          <a:p>
            <a:r>
              <a:rPr lang="en-GB" dirty="0"/>
              <a:t>Wij + </a:t>
            </a:r>
            <a:r>
              <a:rPr lang="en-GB" dirty="0" err="1"/>
              <a:t>lopen</a:t>
            </a:r>
            <a:endParaRPr lang="en-GB" dirty="0"/>
          </a:p>
          <a:p>
            <a:endParaRPr lang="en-GB" dirty="0"/>
          </a:p>
          <a:p>
            <a:pPr lvl="1"/>
            <a:r>
              <a:rPr lang="en-GB" dirty="0" err="1">
                <a:solidFill>
                  <a:schemeClr val="accent1"/>
                </a:solidFill>
              </a:rPr>
              <a:t>Wij</a:t>
            </a:r>
            <a:r>
              <a:rPr lang="en-GB" u="sng" dirty="0">
                <a:solidFill>
                  <a:schemeClr val="accent1"/>
                </a:solidFill>
              </a:rPr>
              <a:t> </a:t>
            </a:r>
            <a:r>
              <a:rPr lang="en-GB" u="sng" dirty="0" err="1">
                <a:solidFill>
                  <a:schemeClr val="accent1"/>
                </a:solidFill>
              </a:rPr>
              <a:t>lopen</a:t>
            </a:r>
            <a:r>
              <a:rPr lang="en-GB" u="sng" dirty="0">
                <a:solidFill>
                  <a:schemeClr val="accent1"/>
                </a:solidFill>
              </a:rPr>
              <a:t> </a:t>
            </a:r>
            <a:r>
              <a:rPr lang="en-GB" dirty="0">
                <a:solidFill>
                  <a:schemeClr val="accent1"/>
                </a:solidFill>
              </a:rPr>
              <a:t>(naar de </a:t>
            </a:r>
            <a:r>
              <a:rPr lang="en-GB" dirty="0" err="1">
                <a:solidFill>
                  <a:schemeClr val="accent1"/>
                </a:solidFill>
              </a:rPr>
              <a:t>stad</a:t>
            </a:r>
            <a:r>
              <a:rPr lang="en-GB" dirty="0">
                <a:solidFill>
                  <a:schemeClr val="accent1"/>
                </a:solidFill>
              </a:rPr>
              <a:t>)</a:t>
            </a:r>
          </a:p>
          <a:p>
            <a:pPr lvl="1"/>
            <a:r>
              <a:rPr lang="en-GB" dirty="0">
                <a:solidFill>
                  <a:schemeClr val="accent1"/>
                </a:solidFill>
              </a:rPr>
              <a:t>Wij zijn </a:t>
            </a:r>
            <a:r>
              <a:rPr lang="en-GB" u="sng" dirty="0">
                <a:solidFill>
                  <a:schemeClr val="accent1"/>
                </a:solidFill>
              </a:rPr>
              <a:t>aan het </a:t>
            </a:r>
            <a:r>
              <a:rPr lang="en-GB" u="sng" dirty="0" err="1">
                <a:solidFill>
                  <a:schemeClr val="accent1"/>
                </a:solidFill>
              </a:rPr>
              <a:t>lopen</a:t>
            </a:r>
            <a:r>
              <a:rPr lang="en-GB" u="sng" dirty="0">
                <a:solidFill>
                  <a:schemeClr val="accent1"/>
                </a:solidFill>
              </a:rPr>
              <a:t> </a:t>
            </a:r>
            <a:r>
              <a:rPr lang="en-GB" dirty="0">
                <a:solidFill>
                  <a:schemeClr val="accent1"/>
                </a:solidFill>
              </a:rPr>
              <a:t>(naar de </a:t>
            </a:r>
            <a:r>
              <a:rPr lang="en-GB" dirty="0" err="1">
                <a:solidFill>
                  <a:schemeClr val="accent1"/>
                </a:solidFill>
              </a:rPr>
              <a:t>stad</a:t>
            </a:r>
            <a:r>
              <a:rPr lang="en-GB" dirty="0">
                <a:solidFill>
                  <a:schemeClr val="accent1"/>
                </a:solidFill>
              </a:rPr>
              <a:t>)</a:t>
            </a:r>
          </a:p>
          <a:p>
            <a:pPr marL="457200" lvl="1" indent="0">
              <a:buNone/>
            </a:pPr>
            <a:endParaRPr lang="en-GB" dirty="0">
              <a:solidFill>
                <a:schemeClr val="accent1"/>
              </a:solidFill>
            </a:endParaRPr>
          </a:p>
          <a:p>
            <a:pPr marL="457200" lvl="1" indent="0">
              <a:buNone/>
            </a:pPr>
            <a:r>
              <a:rPr lang="en-GB" dirty="0"/>
              <a:t>Maak nu </a:t>
            </a:r>
            <a:r>
              <a:rPr lang="en-GB" dirty="0" err="1"/>
              <a:t>zelf</a:t>
            </a:r>
            <a:r>
              <a:rPr lang="en-GB" dirty="0"/>
              <a:t> </a:t>
            </a:r>
            <a:r>
              <a:rPr lang="en-GB" dirty="0" err="1"/>
              <a:t>zinnen</a:t>
            </a:r>
            <a:r>
              <a:rPr lang="en-GB" dirty="0"/>
              <a:t> </a:t>
            </a:r>
            <a:r>
              <a:rPr lang="en-GB" dirty="0" err="1"/>
              <a:t>zoals</a:t>
            </a:r>
            <a:r>
              <a:rPr lang="en-GB" dirty="0"/>
              <a:t> de </a:t>
            </a:r>
            <a:r>
              <a:rPr lang="en-GB" dirty="0" err="1"/>
              <a:t>groene</a:t>
            </a:r>
            <a:r>
              <a:rPr lang="en-GB" dirty="0"/>
              <a:t> </a:t>
            </a:r>
            <a:r>
              <a:rPr lang="en-GB" dirty="0" err="1"/>
              <a:t>zinnen</a:t>
            </a:r>
            <a:r>
              <a:rPr lang="en-GB" dirty="0"/>
              <a:t> met:</a:t>
            </a:r>
          </a:p>
          <a:p>
            <a:pPr marL="457200" lvl="1" indent="0">
              <a:buNone/>
            </a:pPr>
            <a:r>
              <a:rPr lang="en-GB" dirty="0" err="1"/>
              <a:t>Wij</a:t>
            </a:r>
            <a:r>
              <a:rPr lang="en-GB" dirty="0"/>
              <a:t> + </a:t>
            </a:r>
            <a:r>
              <a:rPr lang="en-GB" dirty="0" err="1"/>
              <a:t>koken</a:t>
            </a:r>
            <a:endParaRPr lang="en-GB" dirty="0"/>
          </a:p>
          <a:p>
            <a:pPr marL="457200" lvl="1" indent="0">
              <a:buNone/>
            </a:pPr>
            <a:endParaRPr lang="en-GB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317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175969-D302-48C1-B53F-C2636BA1FF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Voorbeelden</a:t>
            </a:r>
            <a:endParaRPr lang="en-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D66C9B-66CB-4C60-B5BF-3B6B82DCF9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572127"/>
            <a:ext cx="10178322" cy="4903488"/>
          </a:xfrm>
        </p:spPr>
        <p:txBody>
          <a:bodyPr>
            <a:normAutofit/>
          </a:bodyPr>
          <a:lstStyle/>
          <a:p>
            <a:r>
              <a:rPr lang="en-GB" dirty="0"/>
              <a:t>Maak twee </a:t>
            </a:r>
            <a:r>
              <a:rPr lang="en-GB" dirty="0" err="1"/>
              <a:t>zinnen</a:t>
            </a:r>
            <a:r>
              <a:rPr lang="en-GB" dirty="0"/>
              <a:t> in het Nederlands met </a:t>
            </a:r>
            <a:r>
              <a:rPr lang="en-GB" i="1" dirty="0" err="1"/>
              <a:t>hij</a:t>
            </a:r>
            <a:r>
              <a:rPr lang="en-GB" dirty="0"/>
              <a:t>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persoonsvorm</a:t>
            </a:r>
            <a:r>
              <a:rPr lang="en-GB" dirty="0"/>
              <a:t>:</a:t>
            </a:r>
          </a:p>
          <a:p>
            <a:pPr marL="0" indent="0">
              <a:buNone/>
            </a:pPr>
            <a:r>
              <a:rPr lang="en-GB" dirty="0"/>
              <a:t>	(</a:t>
            </a:r>
            <a:r>
              <a:rPr lang="en-GB" dirty="0" err="1"/>
              <a:t>schrijf</a:t>
            </a:r>
            <a:r>
              <a:rPr lang="en-GB" dirty="0"/>
              <a:t> het op papier)</a:t>
            </a:r>
          </a:p>
          <a:p>
            <a:endParaRPr lang="en-GB" dirty="0"/>
          </a:p>
          <a:p>
            <a:r>
              <a:rPr lang="en-GB" dirty="0" err="1"/>
              <a:t>Hij</a:t>
            </a:r>
            <a:r>
              <a:rPr lang="en-GB" dirty="0"/>
              <a:t> + eten</a:t>
            </a:r>
          </a:p>
          <a:p>
            <a:endParaRPr lang="en-GB" dirty="0"/>
          </a:p>
          <a:p>
            <a:pPr lvl="1"/>
            <a:r>
              <a:rPr lang="en-GB" dirty="0" err="1">
                <a:solidFill>
                  <a:schemeClr val="accent1"/>
                </a:solidFill>
              </a:rPr>
              <a:t>Hij</a:t>
            </a:r>
            <a:r>
              <a:rPr lang="en-GB" u="sng" dirty="0">
                <a:solidFill>
                  <a:schemeClr val="accent1"/>
                </a:solidFill>
              </a:rPr>
              <a:t> </a:t>
            </a:r>
            <a:r>
              <a:rPr lang="en-GB" u="sng" dirty="0" err="1">
                <a:solidFill>
                  <a:schemeClr val="accent1"/>
                </a:solidFill>
              </a:rPr>
              <a:t>eet</a:t>
            </a:r>
            <a:r>
              <a:rPr lang="en-GB" u="sng" dirty="0">
                <a:solidFill>
                  <a:schemeClr val="accent1"/>
                </a:solidFill>
              </a:rPr>
              <a:t> </a:t>
            </a:r>
            <a:r>
              <a:rPr lang="en-GB" dirty="0">
                <a:solidFill>
                  <a:schemeClr val="accent1"/>
                </a:solidFill>
              </a:rPr>
              <a:t>(een </a:t>
            </a:r>
            <a:r>
              <a:rPr lang="en-GB" dirty="0" err="1">
                <a:solidFill>
                  <a:schemeClr val="accent1"/>
                </a:solidFill>
              </a:rPr>
              <a:t>salade</a:t>
            </a:r>
            <a:r>
              <a:rPr lang="en-GB" dirty="0">
                <a:solidFill>
                  <a:schemeClr val="accent1"/>
                </a:solidFill>
              </a:rPr>
              <a:t>)</a:t>
            </a:r>
          </a:p>
          <a:p>
            <a:pPr lvl="1"/>
            <a:r>
              <a:rPr lang="en-GB" dirty="0" err="1">
                <a:solidFill>
                  <a:schemeClr val="accent1"/>
                </a:solidFill>
              </a:rPr>
              <a:t>Hij</a:t>
            </a:r>
            <a:r>
              <a:rPr lang="en-GB" dirty="0">
                <a:solidFill>
                  <a:schemeClr val="accent1"/>
                </a:solidFill>
              </a:rPr>
              <a:t> is (een </a:t>
            </a:r>
            <a:r>
              <a:rPr lang="en-GB" dirty="0" err="1">
                <a:solidFill>
                  <a:schemeClr val="accent1"/>
                </a:solidFill>
              </a:rPr>
              <a:t>salade</a:t>
            </a:r>
            <a:r>
              <a:rPr lang="en-GB" dirty="0">
                <a:solidFill>
                  <a:schemeClr val="accent1"/>
                </a:solidFill>
              </a:rPr>
              <a:t>) </a:t>
            </a:r>
            <a:r>
              <a:rPr lang="en-GB" u="sng" dirty="0">
                <a:solidFill>
                  <a:schemeClr val="accent1"/>
                </a:solidFill>
              </a:rPr>
              <a:t>aan het eten. </a:t>
            </a:r>
          </a:p>
          <a:p>
            <a:pPr marL="457200" lvl="1" indent="0">
              <a:buNone/>
            </a:pPr>
            <a:endParaRPr lang="en-GB" u="sng" dirty="0">
              <a:solidFill>
                <a:schemeClr val="accent1"/>
              </a:solidFill>
            </a:endParaRPr>
          </a:p>
          <a:p>
            <a:pPr marL="457200" lvl="1" indent="0">
              <a:buNone/>
            </a:pPr>
            <a:r>
              <a:rPr lang="en-GB" dirty="0"/>
              <a:t>Maak nu </a:t>
            </a:r>
            <a:r>
              <a:rPr lang="en-GB" dirty="0" err="1"/>
              <a:t>zelf</a:t>
            </a:r>
            <a:r>
              <a:rPr lang="en-GB" dirty="0"/>
              <a:t> </a:t>
            </a:r>
            <a:r>
              <a:rPr lang="en-GB" dirty="0" err="1"/>
              <a:t>zinnen</a:t>
            </a:r>
            <a:r>
              <a:rPr lang="en-GB" dirty="0"/>
              <a:t> </a:t>
            </a:r>
            <a:r>
              <a:rPr lang="en-GB" dirty="0" err="1"/>
              <a:t>zoals</a:t>
            </a:r>
            <a:r>
              <a:rPr lang="en-GB" dirty="0"/>
              <a:t> de </a:t>
            </a:r>
            <a:r>
              <a:rPr lang="en-GB" dirty="0" err="1"/>
              <a:t>groene</a:t>
            </a:r>
            <a:r>
              <a:rPr lang="en-GB" dirty="0"/>
              <a:t> </a:t>
            </a:r>
            <a:r>
              <a:rPr lang="en-GB" dirty="0" err="1"/>
              <a:t>zinnen</a:t>
            </a:r>
            <a:r>
              <a:rPr lang="en-GB" dirty="0"/>
              <a:t> met:</a:t>
            </a:r>
          </a:p>
          <a:p>
            <a:pPr marL="457200" lvl="1" indent="0">
              <a:buNone/>
            </a:pPr>
            <a:r>
              <a:rPr lang="en-GB" dirty="0" err="1"/>
              <a:t>Hij</a:t>
            </a:r>
            <a:r>
              <a:rPr lang="en-GB" dirty="0"/>
              <a:t> + </a:t>
            </a:r>
            <a:r>
              <a:rPr lang="en-GB" dirty="0" err="1"/>
              <a:t>fietsen</a:t>
            </a:r>
            <a:endParaRPr lang="en-GB" dirty="0"/>
          </a:p>
          <a:p>
            <a:pPr marL="457200" lvl="1" indent="0">
              <a:buNone/>
            </a:pPr>
            <a:endParaRPr lang="en-NL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243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175969-D302-48C1-B53F-C2636BA1FF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Voorbeelden</a:t>
            </a:r>
            <a:endParaRPr lang="en-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D66C9B-66CB-4C60-B5BF-3B6B82DCF9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540043"/>
            <a:ext cx="10178322" cy="5317957"/>
          </a:xfrm>
        </p:spPr>
        <p:txBody>
          <a:bodyPr>
            <a:normAutofit/>
          </a:bodyPr>
          <a:lstStyle/>
          <a:p>
            <a:r>
              <a:rPr lang="en-GB" dirty="0"/>
              <a:t>Maak twee </a:t>
            </a:r>
            <a:r>
              <a:rPr lang="en-GB" dirty="0" err="1"/>
              <a:t>zinnen</a:t>
            </a:r>
            <a:r>
              <a:rPr lang="en-GB" dirty="0"/>
              <a:t> in het Nederlands met</a:t>
            </a:r>
            <a:r>
              <a:rPr lang="en-GB" i="1" dirty="0"/>
              <a:t> </a:t>
            </a:r>
            <a:r>
              <a:rPr lang="en-GB" i="1" dirty="0" err="1"/>
              <a:t>zij</a:t>
            </a:r>
            <a:r>
              <a:rPr lang="en-GB" i="1" dirty="0"/>
              <a:t> (</a:t>
            </a:r>
            <a:r>
              <a:rPr lang="en-GB" i="1" dirty="0" err="1"/>
              <a:t>meervoud</a:t>
            </a:r>
            <a:r>
              <a:rPr lang="en-GB" i="1" dirty="0"/>
              <a:t>)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persoonsvorm</a:t>
            </a:r>
            <a:r>
              <a:rPr lang="en-GB" dirty="0"/>
              <a:t>:</a:t>
            </a:r>
          </a:p>
          <a:p>
            <a:pPr marL="0" indent="0">
              <a:buNone/>
            </a:pPr>
            <a:r>
              <a:rPr lang="en-GB" dirty="0"/>
              <a:t>	(</a:t>
            </a:r>
            <a:r>
              <a:rPr lang="en-GB" dirty="0" err="1"/>
              <a:t>schrijf</a:t>
            </a:r>
            <a:r>
              <a:rPr lang="en-GB" dirty="0"/>
              <a:t> het op papier)</a:t>
            </a:r>
          </a:p>
          <a:p>
            <a:endParaRPr lang="en-GB" dirty="0"/>
          </a:p>
          <a:p>
            <a:r>
              <a:rPr lang="en-GB" dirty="0"/>
              <a:t>Zij + </a:t>
            </a:r>
            <a:r>
              <a:rPr lang="en-GB" dirty="0" err="1"/>
              <a:t>praten</a:t>
            </a:r>
            <a:endParaRPr lang="en-GB" dirty="0"/>
          </a:p>
          <a:p>
            <a:endParaRPr lang="en-GB" dirty="0"/>
          </a:p>
          <a:p>
            <a:pPr lvl="1"/>
            <a:r>
              <a:rPr lang="en-GB" dirty="0">
                <a:solidFill>
                  <a:schemeClr val="accent1"/>
                </a:solidFill>
              </a:rPr>
              <a:t>Zij </a:t>
            </a:r>
            <a:r>
              <a:rPr lang="en-GB" u="sng" dirty="0" err="1">
                <a:solidFill>
                  <a:schemeClr val="accent1"/>
                </a:solidFill>
              </a:rPr>
              <a:t>praten</a:t>
            </a:r>
            <a:r>
              <a:rPr lang="en-GB" u="sng" dirty="0">
                <a:solidFill>
                  <a:schemeClr val="accent1"/>
                </a:solidFill>
              </a:rPr>
              <a:t> </a:t>
            </a:r>
            <a:r>
              <a:rPr lang="en-GB" dirty="0">
                <a:solidFill>
                  <a:schemeClr val="accent1"/>
                </a:solidFill>
              </a:rPr>
              <a:t>(in de </a:t>
            </a:r>
            <a:r>
              <a:rPr lang="en-GB" dirty="0" err="1">
                <a:solidFill>
                  <a:schemeClr val="accent1"/>
                </a:solidFill>
              </a:rPr>
              <a:t>klas</a:t>
            </a:r>
            <a:r>
              <a:rPr lang="en-GB" dirty="0">
                <a:solidFill>
                  <a:schemeClr val="accent1"/>
                </a:solidFill>
              </a:rPr>
              <a:t>)</a:t>
            </a:r>
          </a:p>
          <a:p>
            <a:pPr lvl="1">
              <a:buFontTx/>
              <a:buChar char="-"/>
            </a:pPr>
            <a:r>
              <a:rPr lang="en-GB" dirty="0">
                <a:solidFill>
                  <a:schemeClr val="accent1"/>
                </a:solidFill>
              </a:rPr>
              <a:t>Zij </a:t>
            </a:r>
            <a:r>
              <a:rPr lang="en-GB" dirty="0" err="1">
                <a:solidFill>
                  <a:schemeClr val="accent1"/>
                </a:solidFill>
              </a:rPr>
              <a:t>zijn</a:t>
            </a:r>
            <a:r>
              <a:rPr lang="en-GB" dirty="0">
                <a:solidFill>
                  <a:schemeClr val="accent1"/>
                </a:solidFill>
              </a:rPr>
              <a:t> </a:t>
            </a:r>
            <a:r>
              <a:rPr lang="en-GB" u="sng" dirty="0">
                <a:solidFill>
                  <a:schemeClr val="accent1"/>
                </a:solidFill>
              </a:rPr>
              <a:t>aan het </a:t>
            </a:r>
            <a:r>
              <a:rPr lang="en-GB" u="sng" dirty="0" err="1">
                <a:solidFill>
                  <a:schemeClr val="accent1"/>
                </a:solidFill>
              </a:rPr>
              <a:t>praten</a:t>
            </a:r>
            <a:r>
              <a:rPr lang="en-GB" u="sng" dirty="0">
                <a:solidFill>
                  <a:schemeClr val="accent1"/>
                </a:solidFill>
              </a:rPr>
              <a:t> </a:t>
            </a:r>
            <a:r>
              <a:rPr lang="en-GB" dirty="0">
                <a:solidFill>
                  <a:schemeClr val="accent1"/>
                </a:solidFill>
              </a:rPr>
              <a:t>(in de </a:t>
            </a:r>
            <a:r>
              <a:rPr lang="en-GB" dirty="0" err="1">
                <a:solidFill>
                  <a:schemeClr val="accent1"/>
                </a:solidFill>
              </a:rPr>
              <a:t>klas</a:t>
            </a:r>
            <a:r>
              <a:rPr lang="en-GB" dirty="0">
                <a:solidFill>
                  <a:schemeClr val="accent1"/>
                </a:solidFill>
              </a:rPr>
              <a:t>)</a:t>
            </a:r>
          </a:p>
          <a:p>
            <a:pPr lvl="1">
              <a:buFontTx/>
              <a:buChar char="-"/>
            </a:pPr>
            <a:endParaRPr lang="en-GB" dirty="0">
              <a:solidFill>
                <a:schemeClr val="accent1"/>
              </a:solidFill>
            </a:endParaRPr>
          </a:p>
          <a:p>
            <a:pPr marL="457200" lvl="1" indent="0">
              <a:buNone/>
            </a:pPr>
            <a:r>
              <a:rPr lang="en-GB" dirty="0"/>
              <a:t>Maak nu </a:t>
            </a:r>
            <a:r>
              <a:rPr lang="en-GB" dirty="0" err="1"/>
              <a:t>zelf</a:t>
            </a:r>
            <a:r>
              <a:rPr lang="en-GB" dirty="0"/>
              <a:t> </a:t>
            </a:r>
            <a:r>
              <a:rPr lang="en-GB" dirty="0" err="1"/>
              <a:t>zinnen</a:t>
            </a:r>
            <a:r>
              <a:rPr lang="en-GB" dirty="0"/>
              <a:t> </a:t>
            </a:r>
            <a:r>
              <a:rPr lang="en-GB" dirty="0" err="1"/>
              <a:t>zoals</a:t>
            </a:r>
            <a:r>
              <a:rPr lang="en-GB" dirty="0"/>
              <a:t> de </a:t>
            </a:r>
            <a:r>
              <a:rPr lang="en-GB" dirty="0" err="1"/>
              <a:t>groene</a:t>
            </a:r>
            <a:r>
              <a:rPr lang="en-GB" dirty="0"/>
              <a:t> </a:t>
            </a:r>
            <a:r>
              <a:rPr lang="en-GB" dirty="0" err="1"/>
              <a:t>zinnen</a:t>
            </a:r>
            <a:r>
              <a:rPr lang="en-GB" dirty="0"/>
              <a:t> met:</a:t>
            </a:r>
          </a:p>
          <a:p>
            <a:pPr marL="457200" lvl="1" indent="0">
              <a:buNone/>
            </a:pPr>
            <a:r>
              <a:rPr lang="en-GB" dirty="0"/>
              <a:t>Zij + </a:t>
            </a:r>
            <a:r>
              <a:rPr lang="en-GB" dirty="0" err="1"/>
              <a:t>dansen</a:t>
            </a:r>
            <a:endParaRPr lang="en-GB" dirty="0"/>
          </a:p>
          <a:p>
            <a:pPr marL="457200" lvl="1" indent="0">
              <a:buNone/>
            </a:pPr>
            <a:endParaRPr lang="en-NL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9118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D58D46-6262-46B4-87A0-884EBAFAB5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Zinnen</a:t>
            </a:r>
            <a:r>
              <a:rPr lang="en-GB" dirty="0"/>
              <a:t> maken</a:t>
            </a:r>
            <a:endParaRPr lang="en-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DA98F8-17D0-46F0-890F-35BEDAEE43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Nu gaan wij </a:t>
            </a:r>
            <a:r>
              <a:rPr lang="en-GB" dirty="0" err="1"/>
              <a:t>puzzelen</a:t>
            </a:r>
            <a:r>
              <a:rPr lang="en-GB" dirty="0"/>
              <a:t> met de </a:t>
            </a:r>
            <a:r>
              <a:rPr lang="en-GB" dirty="0" err="1"/>
              <a:t>figuurtjes</a:t>
            </a:r>
            <a:r>
              <a:rPr lang="en-GB" dirty="0"/>
              <a:t>!</a:t>
            </a:r>
          </a:p>
          <a:p>
            <a:endParaRPr lang="en-GB" dirty="0"/>
          </a:p>
          <a:p>
            <a:r>
              <a:rPr lang="en-GB" dirty="0"/>
              <a:t>De </a:t>
            </a:r>
            <a:r>
              <a:rPr lang="en-GB" dirty="0" err="1"/>
              <a:t>meeste</a:t>
            </a:r>
            <a:r>
              <a:rPr lang="en-GB" dirty="0"/>
              <a:t> ken je al, maar deze zijn </a:t>
            </a:r>
            <a:r>
              <a:rPr lang="en-GB" dirty="0" err="1"/>
              <a:t>nieuw</a:t>
            </a:r>
            <a:r>
              <a:rPr lang="en-GB" dirty="0"/>
              <a:t> voor deze week:</a:t>
            </a:r>
          </a:p>
          <a:p>
            <a:endParaRPr lang="en-GB" dirty="0"/>
          </a:p>
          <a:p>
            <a:pPr lvl="1"/>
            <a:r>
              <a:rPr lang="en-GB" dirty="0" err="1"/>
              <a:t>Bepalingen</a:t>
            </a:r>
            <a:r>
              <a:rPr lang="en-GB" dirty="0"/>
              <a:t> van tijd:</a:t>
            </a:r>
          </a:p>
          <a:p>
            <a:pPr lvl="1"/>
            <a:endParaRPr lang="en-GB" dirty="0"/>
          </a:p>
          <a:p>
            <a:pPr lvl="1"/>
            <a:endParaRPr lang="en-GB" dirty="0"/>
          </a:p>
          <a:p>
            <a:pPr lvl="1"/>
            <a:r>
              <a:rPr lang="en-GB" dirty="0"/>
              <a:t>Nu-</a:t>
            </a:r>
            <a:r>
              <a:rPr lang="en-GB" dirty="0" err="1"/>
              <a:t>vorm</a:t>
            </a:r>
            <a:r>
              <a:rPr lang="en-GB" dirty="0"/>
              <a:t> =  “aan het” + </a:t>
            </a:r>
            <a:r>
              <a:rPr lang="en-GB" dirty="0" err="1"/>
              <a:t>werkwoord</a:t>
            </a:r>
            <a:r>
              <a:rPr lang="en-GB" dirty="0"/>
              <a:t>: </a:t>
            </a:r>
            <a:endParaRPr lang="en-NL" dirty="0"/>
          </a:p>
        </p:txBody>
      </p:sp>
      <p:sp>
        <p:nvSpPr>
          <p:cNvPr id="4" name="Trapezoid 449">
            <a:extLst>
              <a:ext uri="{FF2B5EF4-FFF2-40B4-BE49-F238E27FC236}">
                <a16:creationId xmlns:a16="http://schemas.microsoft.com/office/drawing/2014/main" id="{1AADFD06-E754-43FB-EC22-E2018DDDF673}"/>
              </a:ext>
            </a:extLst>
          </p:cNvPr>
          <p:cNvSpPr/>
          <p:nvPr/>
        </p:nvSpPr>
        <p:spPr>
          <a:xfrm>
            <a:off x="5646300" y="3858294"/>
            <a:ext cx="1020444" cy="697664"/>
          </a:xfrm>
          <a:prstGeom prst="trapezoid">
            <a:avLst/>
          </a:prstGeom>
          <a:solidFill>
            <a:srgbClr val="E73535"/>
          </a:solidFill>
          <a:ln>
            <a:solidFill>
              <a:srgbClr val="E73535">
                <a:alpha val="99000"/>
              </a:srgb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lnSpc>
                <a:spcPct val="107000"/>
              </a:lnSpc>
            </a:pPr>
            <a:r>
              <a: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lang="nl-NL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0BABDDE5-8741-0241-4BEE-7F59DCB02D7F}"/>
              </a:ext>
            </a:extLst>
          </p:cNvPr>
          <p:cNvSpPr/>
          <p:nvPr/>
        </p:nvSpPr>
        <p:spPr>
          <a:xfrm>
            <a:off x="5646300" y="4869870"/>
            <a:ext cx="449700" cy="805180"/>
          </a:xfrm>
          <a:prstGeom prst="rect">
            <a:avLst/>
          </a:prstGeom>
          <a:solidFill>
            <a:srgbClr val="A5A5A5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nl-NL"/>
          </a:p>
        </p:txBody>
      </p:sp>
      <p:sp>
        <p:nvSpPr>
          <p:cNvPr id="9" name="Stroomdiagram: Verbindingslijn 30">
            <a:extLst>
              <a:ext uri="{FF2B5EF4-FFF2-40B4-BE49-F238E27FC236}">
                <a16:creationId xmlns:a16="http://schemas.microsoft.com/office/drawing/2014/main" id="{0202CCDE-79E4-954C-1FA2-53BA825595D2}"/>
              </a:ext>
            </a:extLst>
          </p:cNvPr>
          <p:cNvSpPr/>
          <p:nvPr/>
        </p:nvSpPr>
        <p:spPr>
          <a:xfrm>
            <a:off x="5871150" y="4850591"/>
            <a:ext cx="816196" cy="843738"/>
          </a:xfrm>
          <a:prstGeom prst="flowChartConnector">
            <a:avLst/>
          </a:prstGeom>
          <a:solidFill>
            <a:srgbClr val="FFFF00"/>
          </a:solidFill>
          <a:ln w="3175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12510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595943-A0C0-48F1-8233-6C823099E7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Zinnen Maken – Making </a:t>
            </a:r>
            <a:r>
              <a:rPr lang="nl-NL" dirty="0" err="1"/>
              <a:t>sentences</a:t>
            </a:r>
            <a:r>
              <a:rPr lang="nl-NL" dirty="0"/>
              <a:t> 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1208BA66-D952-47F9-9877-F0CA48707AC8}"/>
              </a:ext>
            </a:extLst>
          </p:cNvPr>
          <p:cNvSpPr txBox="1"/>
          <p:nvPr/>
        </p:nvSpPr>
        <p:spPr>
          <a:xfrm>
            <a:off x="1724039" y="2656251"/>
            <a:ext cx="3585897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Hij </a:t>
            </a:r>
            <a:r>
              <a:rPr kumimoji="0" lang="en-GB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danst</a:t>
            </a: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</a:t>
            </a:r>
            <a:r>
              <a:rPr lang="en-GB" sz="3600" noProof="0" dirty="0" err="1">
                <a:solidFill>
                  <a:prstClr val="black"/>
                </a:solidFill>
                <a:latin typeface="Gill Sans MT" panose="020B0502020104020203"/>
              </a:rPr>
              <a:t>elke</a:t>
            </a:r>
            <a:r>
              <a:rPr lang="en-GB" sz="3600" noProof="0" dirty="0">
                <a:solidFill>
                  <a:prstClr val="black"/>
                </a:solidFill>
                <a:latin typeface="Gill Sans MT" panose="020B0502020104020203"/>
              </a:rPr>
              <a:t> </a:t>
            </a:r>
            <a:r>
              <a:rPr lang="en-GB" sz="3600" noProof="0" dirty="0" err="1">
                <a:solidFill>
                  <a:prstClr val="black"/>
                </a:solidFill>
                <a:latin typeface="Gill Sans MT" panose="020B0502020104020203"/>
              </a:rPr>
              <a:t>dag</a:t>
            </a:r>
            <a:endParaRPr kumimoji="0" lang="nl-NL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198ECDEA-FAFA-4141-BF55-BBD35757A939}"/>
              </a:ext>
            </a:extLst>
          </p:cNvPr>
          <p:cNvSpPr/>
          <p:nvPr/>
        </p:nvSpPr>
        <p:spPr>
          <a:xfrm>
            <a:off x="1724040" y="4084316"/>
            <a:ext cx="3004590" cy="9512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1" name="Tekstvak 3">
            <a:extLst>
              <a:ext uri="{FF2B5EF4-FFF2-40B4-BE49-F238E27FC236}">
                <a16:creationId xmlns:a16="http://schemas.microsoft.com/office/drawing/2014/main" id="{BEEA43E1-7238-4B5C-8CCC-D6545118BCE4}"/>
              </a:ext>
            </a:extLst>
          </p:cNvPr>
          <p:cNvSpPr txBox="1"/>
          <p:nvPr/>
        </p:nvSpPr>
        <p:spPr>
          <a:xfrm>
            <a:off x="6096000" y="2645502"/>
            <a:ext cx="54102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Hij is      nu  aan het </a:t>
            </a:r>
            <a:r>
              <a:rPr kumimoji="0" lang="en-GB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dansen</a:t>
            </a:r>
            <a:endParaRPr kumimoji="0" lang="nl-NL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3" name="Pijl: omlaag 8">
            <a:extLst>
              <a:ext uri="{FF2B5EF4-FFF2-40B4-BE49-F238E27FC236}">
                <a16:creationId xmlns:a16="http://schemas.microsoft.com/office/drawing/2014/main" id="{936539B6-3D0E-44BC-9498-79801A623F1D}"/>
              </a:ext>
            </a:extLst>
          </p:cNvPr>
          <p:cNvSpPr/>
          <p:nvPr/>
        </p:nvSpPr>
        <p:spPr>
          <a:xfrm>
            <a:off x="2904073" y="3423415"/>
            <a:ext cx="322262" cy="5400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4" name="Pijl: omlaag 8">
            <a:extLst>
              <a:ext uri="{FF2B5EF4-FFF2-40B4-BE49-F238E27FC236}">
                <a16:creationId xmlns:a16="http://schemas.microsoft.com/office/drawing/2014/main" id="{E7118EBD-3EF9-4BFE-9439-C3A6A8643B03}"/>
              </a:ext>
            </a:extLst>
          </p:cNvPr>
          <p:cNvSpPr/>
          <p:nvPr/>
        </p:nvSpPr>
        <p:spPr>
          <a:xfrm>
            <a:off x="8387547" y="3423415"/>
            <a:ext cx="322262" cy="5400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5" name="Rechthoek 4">
            <a:extLst>
              <a:ext uri="{FF2B5EF4-FFF2-40B4-BE49-F238E27FC236}">
                <a16:creationId xmlns:a16="http://schemas.microsoft.com/office/drawing/2014/main" id="{0F3075BB-166B-46CC-8C69-C1D205433ED5}"/>
              </a:ext>
            </a:extLst>
          </p:cNvPr>
          <p:cNvSpPr/>
          <p:nvPr/>
        </p:nvSpPr>
        <p:spPr>
          <a:xfrm>
            <a:off x="1724040" y="4084316"/>
            <a:ext cx="3004590" cy="9512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pic>
        <p:nvPicPr>
          <p:cNvPr id="16" name="Afbeelding 10">
            <a:extLst>
              <a:ext uri="{FF2B5EF4-FFF2-40B4-BE49-F238E27FC236}">
                <a16:creationId xmlns:a16="http://schemas.microsoft.com/office/drawing/2014/main" id="{8E09688B-436E-4CF8-93E4-1C6389ABEFF1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8102" y="4304324"/>
            <a:ext cx="591185" cy="560705"/>
          </a:xfrm>
          <a:prstGeom prst="rect">
            <a:avLst/>
          </a:prstGeom>
          <a:noFill/>
        </p:spPr>
      </p:pic>
      <p:sp>
        <p:nvSpPr>
          <p:cNvPr id="18" name="Stroomdiagram: Verbindingslijn 16">
            <a:extLst>
              <a:ext uri="{FF2B5EF4-FFF2-40B4-BE49-F238E27FC236}">
                <a16:creationId xmlns:a16="http://schemas.microsoft.com/office/drawing/2014/main" id="{A7BFE785-E71E-42AC-A617-1FDED35CE40C}"/>
              </a:ext>
            </a:extLst>
          </p:cNvPr>
          <p:cNvSpPr/>
          <p:nvPr/>
        </p:nvSpPr>
        <p:spPr>
          <a:xfrm>
            <a:off x="2543349" y="4139062"/>
            <a:ext cx="800100" cy="800100"/>
          </a:xfrm>
          <a:prstGeom prst="flowChartConnector">
            <a:avLst/>
          </a:prstGeom>
          <a:solidFill>
            <a:srgbClr val="FF0000"/>
          </a:solidFill>
          <a:ln w="1270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pic>
        <p:nvPicPr>
          <p:cNvPr id="19" name="Afbeelding 17">
            <a:extLst>
              <a:ext uri="{FF2B5EF4-FFF2-40B4-BE49-F238E27FC236}">
                <a16:creationId xmlns:a16="http://schemas.microsoft.com/office/drawing/2014/main" id="{4F7D1FBE-F198-43C8-BFAC-DCE49D8DAC56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6276" y="4240804"/>
            <a:ext cx="652145" cy="676910"/>
          </a:xfrm>
          <a:prstGeom prst="rect">
            <a:avLst/>
          </a:prstGeom>
          <a:noFill/>
        </p:spPr>
      </p:pic>
      <p:sp>
        <p:nvSpPr>
          <p:cNvPr id="20" name="Rechthoek 21">
            <a:extLst>
              <a:ext uri="{FF2B5EF4-FFF2-40B4-BE49-F238E27FC236}">
                <a16:creationId xmlns:a16="http://schemas.microsoft.com/office/drawing/2014/main" id="{051E95F9-3676-4839-B913-FD3FAD2DCE42}"/>
              </a:ext>
            </a:extLst>
          </p:cNvPr>
          <p:cNvSpPr/>
          <p:nvPr/>
        </p:nvSpPr>
        <p:spPr>
          <a:xfrm>
            <a:off x="6095999" y="4062818"/>
            <a:ext cx="4698407" cy="101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pic>
        <p:nvPicPr>
          <p:cNvPr id="21" name="Afbeelding 25">
            <a:extLst>
              <a:ext uri="{FF2B5EF4-FFF2-40B4-BE49-F238E27FC236}">
                <a16:creationId xmlns:a16="http://schemas.microsoft.com/office/drawing/2014/main" id="{F0415D0D-A724-40A4-AE17-3FF80F19BCD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4431" y="4290465"/>
            <a:ext cx="591185" cy="560705"/>
          </a:xfrm>
          <a:prstGeom prst="rect">
            <a:avLst/>
          </a:prstGeom>
          <a:noFill/>
        </p:spPr>
      </p:pic>
      <p:pic>
        <p:nvPicPr>
          <p:cNvPr id="22" name="Afbeelding 26">
            <a:extLst>
              <a:ext uri="{FF2B5EF4-FFF2-40B4-BE49-F238E27FC236}">
                <a16:creationId xmlns:a16="http://schemas.microsoft.com/office/drawing/2014/main" id="{E04C53B6-F888-4FCF-9B61-A580AD9727E6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6748" y="4183784"/>
            <a:ext cx="853440" cy="774065"/>
          </a:xfrm>
          <a:prstGeom prst="rect">
            <a:avLst/>
          </a:prstGeom>
          <a:noFill/>
        </p:spPr>
      </p:pic>
      <p:sp>
        <p:nvSpPr>
          <p:cNvPr id="27" name="Oval 26">
            <a:extLst>
              <a:ext uri="{FF2B5EF4-FFF2-40B4-BE49-F238E27FC236}">
                <a16:creationId xmlns:a16="http://schemas.microsoft.com/office/drawing/2014/main" id="{9936EB1F-D17A-4572-8C3C-3E1FD8ED05FF}"/>
              </a:ext>
            </a:extLst>
          </p:cNvPr>
          <p:cNvSpPr/>
          <p:nvPr/>
        </p:nvSpPr>
        <p:spPr>
          <a:xfrm>
            <a:off x="3428256" y="2634616"/>
            <a:ext cx="1881679" cy="777913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6206933A-197C-486B-9192-5783CD5C632C}"/>
              </a:ext>
            </a:extLst>
          </p:cNvPr>
          <p:cNvSpPr/>
          <p:nvPr/>
        </p:nvSpPr>
        <p:spPr>
          <a:xfrm>
            <a:off x="7691223" y="2602067"/>
            <a:ext cx="840170" cy="777913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3" name="Trapezoid 449">
            <a:extLst>
              <a:ext uri="{FF2B5EF4-FFF2-40B4-BE49-F238E27FC236}">
                <a16:creationId xmlns:a16="http://schemas.microsoft.com/office/drawing/2014/main" id="{CB1483AC-4D8C-9977-2F4C-C3016CFCC376}"/>
              </a:ext>
            </a:extLst>
          </p:cNvPr>
          <p:cNvSpPr/>
          <p:nvPr/>
        </p:nvSpPr>
        <p:spPr>
          <a:xfrm>
            <a:off x="3765603" y="4289641"/>
            <a:ext cx="793333" cy="540619"/>
          </a:xfrm>
          <a:prstGeom prst="trapezoid">
            <a:avLst/>
          </a:prstGeom>
          <a:solidFill>
            <a:srgbClr val="E73535"/>
          </a:solidFill>
          <a:ln>
            <a:solidFill>
              <a:srgbClr val="E73535">
                <a:alpha val="99000"/>
              </a:srgb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lnSpc>
                <a:spcPct val="107000"/>
              </a:lnSpc>
            </a:pPr>
            <a:r>
              <a: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lang="nl-NL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rapezoid 449">
            <a:extLst>
              <a:ext uri="{FF2B5EF4-FFF2-40B4-BE49-F238E27FC236}">
                <a16:creationId xmlns:a16="http://schemas.microsoft.com/office/drawing/2014/main" id="{DA6EE6E1-83F9-B6B7-EFB9-48621261125F}"/>
              </a:ext>
            </a:extLst>
          </p:cNvPr>
          <p:cNvSpPr/>
          <p:nvPr/>
        </p:nvSpPr>
        <p:spPr>
          <a:xfrm>
            <a:off x="7741320" y="4324410"/>
            <a:ext cx="793333" cy="540619"/>
          </a:xfrm>
          <a:prstGeom prst="trapezoid">
            <a:avLst/>
          </a:prstGeom>
          <a:solidFill>
            <a:srgbClr val="E73535"/>
          </a:solidFill>
          <a:ln>
            <a:solidFill>
              <a:srgbClr val="E73535">
                <a:alpha val="99000"/>
              </a:srgb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lnSpc>
                <a:spcPct val="107000"/>
              </a:lnSpc>
            </a:pPr>
            <a:r>
              <a: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lang="nl-NL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2E646001-9278-F8DE-5727-63A95264B9B3}"/>
              </a:ext>
            </a:extLst>
          </p:cNvPr>
          <p:cNvSpPr/>
          <p:nvPr/>
        </p:nvSpPr>
        <p:spPr>
          <a:xfrm>
            <a:off x="8740530" y="4282588"/>
            <a:ext cx="368300" cy="673100"/>
          </a:xfrm>
          <a:prstGeom prst="rect">
            <a:avLst/>
          </a:prstGeom>
          <a:solidFill>
            <a:srgbClr val="A5A5A5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nl-NL"/>
          </a:p>
        </p:txBody>
      </p:sp>
      <p:sp>
        <p:nvSpPr>
          <p:cNvPr id="8" name="Stroomdiagram: Verbindingslijn 30">
            <a:extLst>
              <a:ext uri="{FF2B5EF4-FFF2-40B4-BE49-F238E27FC236}">
                <a16:creationId xmlns:a16="http://schemas.microsoft.com/office/drawing/2014/main" id="{F19EF6FD-6571-B831-D2F9-5CEA3EFF3009}"/>
              </a:ext>
            </a:extLst>
          </p:cNvPr>
          <p:cNvSpPr/>
          <p:nvPr/>
        </p:nvSpPr>
        <p:spPr>
          <a:xfrm>
            <a:off x="8904508" y="4182093"/>
            <a:ext cx="816196" cy="843738"/>
          </a:xfrm>
          <a:prstGeom prst="flowChartConnector">
            <a:avLst/>
          </a:prstGeom>
          <a:solidFill>
            <a:srgbClr val="FFFF00"/>
          </a:solidFill>
          <a:ln w="3175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06605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7" grpId="0" animBg="1"/>
      <p:bldP spid="28" grpId="0" animBg="1"/>
      <p:bldP spid="3" grpId="0" animBg="1"/>
      <p:bldP spid="6" grpId="0" animBg="1"/>
      <p:bldP spid="7" grpId="0" animBg="1"/>
      <p:bldP spid="8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D1BD37-95C5-4BA2-873B-93CFDA3607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Vorige</a:t>
            </a:r>
            <a:r>
              <a:rPr lang="en-GB" dirty="0"/>
              <a:t> les:</a:t>
            </a:r>
            <a:endParaRPr lang="en-NL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EB6AB8EB-9AD0-42B9-81B5-B88DB216E38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2509492"/>
              </p:ext>
            </p:extLst>
          </p:nvPr>
        </p:nvGraphicFramePr>
        <p:xfrm>
          <a:off x="1250950" y="2286000"/>
          <a:ext cx="10179048" cy="3754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93016">
                  <a:extLst>
                    <a:ext uri="{9D8B030D-6E8A-4147-A177-3AD203B41FA5}">
                      <a16:colId xmlns:a16="http://schemas.microsoft.com/office/drawing/2014/main" val="1478366101"/>
                    </a:ext>
                  </a:extLst>
                </a:gridCol>
                <a:gridCol w="3393016">
                  <a:extLst>
                    <a:ext uri="{9D8B030D-6E8A-4147-A177-3AD203B41FA5}">
                      <a16:colId xmlns:a16="http://schemas.microsoft.com/office/drawing/2014/main" val="3297902682"/>
                    </a:ext>
                  </a:extLst>
                </a:gridCol>
                <a:gridCol w="3393016">
                  <a:extLst>
                    <a:ext uri="{9D8B030D-6E8A-4147-A177-3AD203B41FA5}">
                      <a16:colId xmlns:a16="http://schemas.microsoft.com/office/drawing/2014/main" val="65118065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err="1"/>
                        <a:t>Persoonlijk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voornaamwoord</a:t>
                      </a:r>
                      <a:endParaRPr lang="en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Nederlands: Zijn</a:t>
                      </a:r>
                      <a:endParaRPr lang="en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Engels: To be</a:t>
                      </a:r>
                      <a:endParaRPr lang="en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87461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err="1"/>
                        <a:t>Ik</a:t>
                      </a:r>
                      <a:r>
                        <a:rPr lang="en-GB" dirty="0"/>
                        <a:t> </a:t>
                      </a:r>
                    </a:p>
                    <a:p>
                      <a:endParaRPr lang="en-GB" dirty="0"/>
                    </a:p>
                    <a:p>
                      <a:r>
                        <a:rPr lang="en-GB" dirty="0"/>
                        <a:t>Jij</a:t>
                      </a:r>
                    </a:p>
                    <a:p>
                      <a:endParaRPr lang="en-GB" dirty="0"/>
                    </a:p>
                    <a:p>
                      <a:r>
                        <a:rPr lang="en-GB" dirty="0"/>
                        <a:t>Hij/Zij/Het</a:t>
                      </a:r>
                    </a:p>
                    <a:p>
                      <a:endParaRPr lang="en-GB" dirty="0"/>
                    </a:p>
                    <a:p>
                      <a:r>
                        <a:rPr lang="en-GB" dirty="0"/>
                        <a:t>Wij</a:t>
                      </a:r>
                    </a:p>
                    <a:p>
                      <a:endParaRPr lang="en-GB" dirty="0"/>
                    </a:p>
                    <a:p>
                      <a:r>
                        <a:rPr lang="en-GB" dirty="0" err="1"/>
                        <a:t>Jullie</a:t>
                      </a:r>
                      <a:endParaRPr lang="en-GB" dirty="0"/>
                    </a:p>
                    <a:p>
                      <a:endParaRPr lang="en-GB" dirty="0"/>
                    </a:p>
                    <a:p>
                      <a:r>
                        <a:rPr lang="en-GB" dirty="0"/>
                        <a:t>Zij</a:t>
                      </a:r>
                      <a:endParaRPr lang="en-NL" dirty="0"/>
                    </a:p>
                    <a:p>
                      <a:endParaRPr lang="en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4821372"/>
                  </a:ext>
                </a:extLst>
              </a:tr>
            </a:tbl>
          </a:graphicData>
        </a:graphic>
      </p:graphicFrame>
      <p:pic>
        <p:nvPicPr>
          <p:cNvPr id="11" name="Afbeelding 3">
            <a:extLst>
              <a:ext uri="{FF2B5EF4-FFF2-40B4-BE49-F238E27FC236}">
                <a16:creationId xmlns:a16="http://schemas.microsoft.com/office/drawing/2014/main" id="{C2E53224-CE66-4564-B5BA-2C5C422F59BD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9077" y="2771993"/>
            <a:ext cx="257265" cy="239485"/>
          </a:xfrm>
          <a:prstGeom prst="rect">
            <a:avLst/>
          </a:prstGeom>
          <a:noFill/>
        </p:spPr>
      </p:pic>
      <p:pic>
        <p:nvPicPr>
          <p:cNvPr id="12" name="Afbeelding 3">
            <a:extLst>
              <a:ext uri="{FF2B5EF4-FFF2-40B4-BE49-F238E27FC236}">
                <a16:creationId xmlns:a16="http://schemas.microsoft.com/office/drawing/2014/main" id="{8322CDAC-56D6-446C-8B0B-E3FF5D00A130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9074" y="3292785"/>
            <a:ext cx="257265" cy="239485"/>
          </a:xfrm>
          <a:prstGeom prst="rect">
            <a:avLst/>
          </a:prstGeom>
          <a:noFill/>
        </p:spPr>
      </p:pic>
      <p:pic>
        <p:nvPicPr>
          <p:cNvPr id="13" name="Afbeelding 3">
            <a:extLst>
              <a:ext uri="{FF2B5EF4-FFF2-40B4-BE49-F238E27FC236}">
                <a16:creationId xmlns:a16="http://schemas.microsoft.com/office/drawing/2014/main" id="{750CF9D9-B8A0-4849-8561-B8DBB232F843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9074" y="3869670"/>
            <a:ext cx="257265" cy="239485"/>
          </a:xfrm>
          <a:prstGeom prst="rect">
            <a:avLst/>
          </a:prstGeom>
          <a:noFill/>
        </p:spPr>
      </p:pic>
      <p:pic>
        <p:nvPicPr>
          <p:cNvPr id="14" name="Afbeelding 3">
            <a:extLst>
              <a:ext uri="{FF2B5EF4-FFF2-40B4-BE49-F238E27FC236}">
                <a16:creationId xmlns:a16="http://schemas.microsoft.com/office/drawing/2014/main" id="{F233A19D-BA5A-4CD5-8FAB-9EFD99B7719F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9073" y="4435997"/>
            <a:ext cx="257265" cy="239485"/>
          </a:xfrm>
          <a:prstGeom prst="rect">
            <a:avLst/>
          </a:prstGeom>
          <a:noFill/>
        </p:spPr>
      </p:pic>
      <p:pic>
        <p:nvPicPr>
          <p:cNvPr id="15" name="Afbeelding 3">
            <a:extLst>
              <a:ext uri="{FF2B5EF4-FFF2-40B4-BE49-F238E27FC236}">
                <a16:creationId xmlns:a16="http://schemas.microsoft.com/office/drawing/2014/main" id="{40AC0544-51E8-44CD-AD41-8E5ECC1CD4CB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9072" y="4967222"/>
            <a:ext cx="257265" cy="239485"/>
          </a:xfrm>
          <a:prstGeom prst="rect">
            <a:avLst/>
          </a:prstGeom>
          <a:noFill/>
        </p:spPr>
      </p:pic>
      <p:pic>
        <p:nvPicPr>
          <p:cNvPr id="16" name="Afbeelding 3">
            <a:extLst>
              <a:ext uri="{FF2B5EF4-FFF2-40B4-BE49-F238E27FC236}">
                <a16:creationId xmlns:a16="http://schemas.microsoft.com/office/drawing/2014/main" id="{E2CC8301-1973-4E47-B9C0-53C364D8AABD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9071" y="5451763"/>
            <a:ext cx="257265" cy="239485"/>
          </a:xfrm>
          <a:prstGeom prst="rect">
            <a:avLst/>
          </a:prstGeom>
          <a:noFill/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925CCF51-3131-464D-A08C-B0655F4A288D}"/>
              </a:ext>
            </a:extLst>
          </p:cNvPr>
          <p:cNvSpPr txBox="1"/>
          <p:nvPr/>
        </p:nvSpPr>
        <p:spPr>
          <a:xfrm>
            <a:off x="4784007" y="2707069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ben</a:t>
            </a:r>
            <a:endParaRPr lang="en-NL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A359DE8-220E-4DF5-BC2C-781AA4298F72}"/>
              </a:ext>
            </a:extLst>
          </p:cNvPr>
          <p:cNvSpPr txBox="1"/>
          <p:nvPr/>
        </p:nvSpPr>
        <p:spPr>
          <a:xfrm>
            <a:off x="4773447" y="3283219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bent</a:t>
            </a:r>
            <a:endParaRPr lang="en-NL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38FA6C9-FCBE-4396-8BC1-E8F8362B5B68}"/>
              </a:ext>
            </a:extLst>
          </p:cNvPr>
          <p:cNvSpPr txBox="1"/>
          <p:nvPr/>
        </p:nvSpPr>
        <p:spPr>
          <a:xfrm>
            <a:off x="4796390" y="3800259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is</a:t>
            </a:r>
            <a:endParaRPr lang="en-NL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E0F394B-1FA4-47E0-AE5E-01B338858173}"/>
              </a:ext>
            </a:extLst>
          </p:cNvPr>
          <p:cNvSpPr txBox="1"/>
          <p:nvPr/>
        </p:nvSpPr>
        <p:spPr>
          <a:xfrm>
            <a:off x="4773447" y="4371073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zijn</a:t>
            </a:r>
            <a:endParaRPr lang="en-NL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751285A-1F1C-4E15-9E5E-B8056BEC576C}"/>
              </a:ext>
            </a:extLst>
          </p:cNvPr>
          <p:cNvSpPr txBox="1"/>
          <p:nvPr/>
        </p:nvSpPr>
        <p:spPr>
          <a:xfrm>
            <a:off x="4773447" y="4874267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zijn</a:t>
            </a:r>
            <a:endParaRPr lang="en-NL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E9FDD77-FDF5-4230-9907-C1DD7F782791}"/>
              </a:ext>
            </a:extLst>
          </p:cNvPr>
          <p:cNvSpPr txBox="1"/>
          <p:nvPr/>
        </p:nvSpPr>
        <p:spPr>
          <a:xfrm>
            <a:off x="4740274" y="538986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zijn</a:t>
            </a:r>
            <a:endParaRPr lang="en-NL" dirty="0"/>
          </a:p>
        </p:txBody>
      </p:sp>
      <p:sp>
        <p:nvSpPr>
          <p:cNvPr id="23" name="Zeshoek 25">
            <a:extLst>
              <a:ext uri="{FF2B5EF4-FFF2-40B4-BE49-F238E27FC236}">
                <a16:creationId xmlns:a16="http://schemas.microsoft.com/office/drawing/2014/main" id="{3AE77C06-BE4D-4E36-93A5-ADA611884CF5}"/>
              </a:ext>
            </a:extLst>
          </p:cNvPr>
          <p:cNvSpPr/>
          <p:nvPr/>
        </p:nvSpPr>
        <p:spPr>
          <a:xfrm>
            <a:off x="6384207" y="2713198"/>
            <a:ext cx="426720" cy="369332"/>
          </a:xfrm>
          <a:prstGeom prst="hexagon">
            <a:avLst/>
          </a:prstGeom>
          <a:solidFill>
            <a:srgbClr val="FF0000"/>
          </a:solidFill>
          <a:ln w="1270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NL"/>
          </a:p>
        </p:txBody>
      </p:sp>
      <p:pic>
        <p:nvPicPr>
          <p:cNvPr id="24" name="Afbeelding 3">
            <a:extLst>
              <a:ext uri="{FF2B5EF4-FFF2-40B4-BE49-F238E27FC236}">
                <a16:creationId xmlns:a16="http://schemas.microsoft.com/office/drawing/2014/main" id="{36E4C732-8A5B-4120-BAA8-B539D3F99B4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6590" y="3846365"/>
            <a:ext cx="426720" cy="387033"/>
          </a:xfrm>
          <a:prstGeom prst="rect">
            <a:avLst/>
          </a:prstGeom>
          <a:noFill/>
        </p:spPr>
      </p:pic>
      <p:sp>
        <p:nvSpPr>
          <p:cNvPr id="25" name="Zeshoek 25">
            <a:extLst>
              <a:ext uri="{FF2B5EF4-FFF2-40B4-BE49-F238E27FC236}">
                <a16:creationId xmlns:a16="http://schemas.microsoft.com/office/drawing/2014/main" id="{30451018-6C41-451F-BD90-2314E9533226}"/>
              </a:ext>
            </a:extLst>
          </p:cNvPr>
          <p:cNvSpPr/>
          <p:nvPr/>
        </p:nvSpPr>
        <p:spPr>
          <a:xfrm>
            <a:off x="6373647" y="3265888"/>
            <a:ext cx="426720" cy="369332"/>
          </a:xfrm>
          <a:prstGeom prst="hexagon">
            <a:avLst/>
          </a:prstGeom>
          <a:solidFill>
            <a:srgbClr val="FF0000"/>
          </a:solidFill>
          <a:ln w="1270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NL"/>
          </a:p>
        </p:txBody>
      </p:sp>
      <p:pic>
        <p:nvPicPr>
          <p:cNvPr id="26" name="Afbeelding 27">
            <a:extLst>
              <a:ext uri="{FF2B5EF4-FFF2-40B4-BE49-F238E27FC236}">
                <a16:creationId xmlns:a16="http://schemas.microsoft.com/office/drawing/2014/main" id="{F8AE7105-C409-4149-A4F5-E02022E42BEA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5215" y="3329325"/>
            <a:ext cx="257266" cy="369332"/>
          </a:xfrm>
          <a:prstGeom prst="rect">
            <a:avLst/>
          </a:prstGeom>
          <a:noFill/>
        </p:spPr>
      </p:pic>
      <p:sp>
        <p:nvSpPr>
          <p:cNvPr id="27" name="Zeshoek 27">
            <a:extLst>
              <a:ext uri="{FF2B5EF4-FFF2-40B4-BE49-F238E27FC236}">
                <a16:creationId xmlns:a16="http://schemas.microsoft.com/office/drawing/2014/main" id="{9F99B6D1-3D7E-4C22-81B7-46F2B80722A2}"/>
              </a:ext>
            </a:extLst>
          </p:cNvPr>
          <p:cNvSpPr/>
          <p:nvPr/>
        </p:nvSpPr>
        <p:spPr>
          <a:xfrm>
            <a:off x="6413666" y="4399830"/>
            <a:ext cx="414337" cy="381000"/>
          </a:xfrm>
          <a:prstGeom prst="hexagon">
            <a:avLst/>
          </a:prstGeom>
          <a:solidFill>
            <a:srgbClr val="FFFF00"/>
          </a:solidFill>
          <a:ln w="3175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NL" dirty="0"/>
          </a:p>
        </p:txBody>
      </p:sp>
      <p:sp>
        <p:nvSpPr>
          <p:cNvPr id="28" name="Zeshoek 27">
            <a:extLst>
              <a:ext uri="{FF2B5EF4-FFF2-40B4-BE49-F238E27FC236}">
                <a16:creationId xmlns:a16="http://schemas.microsoft.com/office/drawing/2014/main" id="{FFD8E232-BCF4-4B86-9737-3E1CDDA891E9}"/>
              </a:ext>
            </a:extLst>
          </p:cNvPr>
          <p:cNvSpPr/>
          <p:nvPr/>
        </p:nvSpPr>
        <p:spPr>
          <a:xfrm>
            <a:off x="6396590" y="4947262"/>
            <a:ext cx="414337" cy="381000"/>
          </a:xfrm>
          <a:prstGeom prst="hexagon">
            <a:avLst/>
          </a:prstGeom>
          <a:solidFill>
            <a:srgbClr val="FFFF00"/>
          </a:solidFill>
          <a:ln w="3175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NL"/>
          </a:p>
        </p:txBody>
      </p:sp>
      <p:sp>
        <p:nvSpPr>
          <p:cNvPr id="29" name="Zeshoek 27">
            <a:extLst>
              <a:ext uri="{FF2B5EF4-FFF2-40B4-BE49-F238E27FC236}">
                <a16:creationId xmlns:a16="http://schemas.microsoft.com/office/drawing/2014/main" id="{DC386E06-2682-4583-8FD0-E18117B0E895}"/>
              </a:ext>
            </a:extLst>
          </p:cNvPr>
          <p:cNvSpPr/>
          <p:nvPr/>
        </p:nvSpPr>
        <p:spPr>
          <a:xfrm>
            <a:off x="6418692" y="5480552"/>
            <a:ext cx="414337" cy="381000"/>
          </a:xfrm>
          <a:prstGeom prst="hexagon">
            <a:avLst/>
          </a:prstGeom>
          <a:solidFill>
            <a:srgbClr val="FFFF00"/>
          </a:solidFill>
          <a:ln w="3175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NL"/>
          </a:p>
        </p:txBody>
      </p:sp>
      <p:pic>
        <p:nvPicPr>
          <p:cNvPr id="30" name="Afbeelding 3">
            <a:extLst>
              <a:ext uri="{FF2B5EF4-FFF2-40B4-BE49-F238E27FC236}">
                <a16:creationId xmlns:a16="http://schemas.microsoft.com/office/drawing/2014/main" id="{8C8C7FEB-C2FE-403D-80F4-A289960C69B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11933" y="3801677"/>
            <a:ext cx="426720" cy="387033"/>
          </a:xfrm>
          <a:prstGeom prst="rect">
            <a:avLst/>
          </a:prstGeom>
          <a:noFill/>
        </p:spPr>
      </p:pic>
      <p:sp>
        <p:nvSpPr>
          <p:cNvPr id="31" name="Zeshoek 28">
            <a:extLst>
              <a:ext uri="{FF2B5EF4-FFF2-40B4-BE49-F238E27FC236}">
                <a16:creationId xmlns:a16="http://schemas.microsoft.com/office/drawing/2014/main" id="{C3E114EF-126F-4C06-9F06-921B9FB4447A}"/>
              </a:ext>
            </a:extLst>
          </p:cNvPr>
          <p:cNvSpPr/>
          <p:nvPr/>
        </p:nvSpPr>
        <p:spPr>
          <a:xfrm>
            <a:off x="9411933" y="2676606"/>
            <a:ext cx="426720" cy="381000"/>
          </a:xfrm>
          <a:prstGeom prst="hexagon">
            <a:avLst/>
          </a:prstGeom>
          <a:solidFill>
            <a:srgbClr val="F12BD5"/>
          </a:solidFill>
          <a:ln w="12700" cap="flat" cmpd="sng" algn="ctr">
            <a:solidFill>
              <a:srgbClr val="F12BD5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NL"/>
          </a:p>
        </p:txBody>
      </p:sp>
      <p:sp>
        <p:nvSpPr>
          <p:cNvPr id="32" name="Zeshoek 29">
            <a:extLst>
              <a:ext uri="{FF2B5EF4-FFF2-40B4-BE49-F238E27FC236}">
                <a16:creationId xmlns:a16="http://schemas.microsoft.com/office/drawing/2014/main" id="{82821FE6-665E-4747-9799-EB9351D24194}"/>
              </a:ext>
            </a:extLst>
          </p:cNvPr>
          <p:cNvSpPr/>
          <p:nvPr/>
        </p:nvSpPr>
        <p:spPr>
          <a:xfrm>
            <a:off x="9411933" y="3239315"/>
            <a:ext cx="426720" cy="381000"/>
          </a:xfrm>
          <a:prstGeom prst="hexagon">
            <a:avLst/>
          </a:prstGeom>
          <a:solidFill>
            <a:srgbClr val="7030A0"/>
          </a:solidFill>
          <a:ln w="12700" cap="flat" cmpd="sng" algn="ctr">
            <a:solidFill>
              <a:srgbClr val="7030A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NL"/>
          </a:p>
        </p:txBody>
      </p:sp>
      <p:sp>
        <p:nvSpPr>
          <p:cNvPr id="33" name="Zeshoek 29">
            <a:extLst>
              <a:ext uri="{FF2B5EF4-FFF2-40B4-BE49-F238E27FC236}">
                <a16:creationId xmlns:a16="http://schemas.microsoft.com/office/drawing/2014/main" id="{3A9D33DB-282E-4EC0-9D8E-2FA1234F2835}"/>
              </a:ext>
            </a:extLst>
          </p:cNvPr>
          <p:cNvSpPr/>
          <p:nvPr/>
        </p:nvSpPr>
        <p:spPr>
          <a:xfrm>
            <a:off x="9411933" y="4294482"/>
            <a:ext cx="426720" cy="381000"/>
          </a:xfrm>
          <a:prstGeom prst="hexagon">
            <a:avLst/>
          </a:prstGeom>
          <a:solidFill>
            <a:srgbClr val="7030A0"/>
          </a:solidFill>
          <a:ln w="12700" cap="flat" cmpd="sng" algn="ctr">
            <a:solidFill>
              <a:srgbClr val="7030A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NL"/>
          </a:p>
        </p:txBody>
      </p:sp>
      <p:sp>
        <p:nvSpPr>
          <p:cNvPr id="34" name="Zeshoek 29">
            <a:extLst>
              <a:ext uri="{FF2B5EF4-FFF2-40B4-BE49-F238E27FC236}">
                <a16:creationId xmlns:a16="http://schemas.microsoft.com/office/drawing/2014/main" id="{4EB7389C-D116-4E43-8081-FF5846E1D925}"/>
              </a:ext>
            </a:extLst>
          </p:cNvPr>
          <p:cNvSpPr/>
          <p:nvPr/>
        </p:nvSpPr>
        <p:spPr>
          <a:xfrm>
            <a:off x="9411933" y="4896464"/>
            <a:ext cx="426720" cy="381000"/>
          </a:xfrm>
          <a:prstGeom prst="hexagon">
            <a:avLst/>
          </a:prstGeom>
          <a:solidFill>
            <a:srgbClr val="7030A0"/>
          </a:solidFill>
          <a:ln w="12700" cap="flat" cmpd="sng" algn="ctr">
            <a:solidFill>
              <a:srgbClr val="7030A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NL"/>
          </a:p>
        </p:txBody>
      </p:sp>
      <p:sp>
        <p:nvSpPr>
          <p:cNvPr id="35" name="Zeshoek 29">
            <a:extLst>
              <a:ext uri="{FF2B5EF4-FFF2-40B4-BE49-F238E27FC236}">
                <a16:creationId xmlns:a16="http://schemas.microsoft.com/office/drawing/2014/main" id="{AE1D0801-7EE1-42F0-BF62-C07F6E1DA037}"/>
              </a:ext>
            </a:extLst>
          </p:cNvPr>
          <p:cNvSpPr/>
          <p:nvPr/>
        </p:nvSpPr>
        <p:spPr>
          <a:xfrm>
            <a:off x="9411933" y="5447135"/>
            <a:ext cx="426720" cy="381000"/>
          </a:xfrm>
          <a:prstGeom prst="hexagon">
            <a:avLst/>
          </a:prstGeom>
          <a:solidFill>
            <a:srgbClr val="7030A0"/>
          </a:solidFill>
          <a:ln w="12700" cap="flat" cmpd="sng" algn="ctr">
            <a:solidFill>
              <a:srgbClr val="7030A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NL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3011485-7644-46F4-B433-1E181F256EE0}"/>
              </a:ext>
            </a:extLst>
          </p:cNvPr>
          <p:cNvSpPr txBox="1"/>
          <p:nvPr/>
        </p:nvSpPr>
        <p:spPr>
          <a:xfrm>
            <a:off x="8196943" y="2698357"/>
            <a:ext cx="8490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am</a:t>
            </a:r>
            <a:endParaRPr lang="en-NL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44E530E0-2A4E-4A3D-9FC5-8205880DA88C}"/>
              </a:ext>
            </a:extLst>
          </p:cNvPr>
          <p:cNvSpPr txBox="1"/>
          <p:nvPr/>
        </p:nvSpPr>
        <p:spPr>
          <a:xfrm>
            <a:off x="8196943" y="3294506"/>
            <a:ext cx="8490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are</a:t>
            </a:r>
            <a:endParaRPr lang="en-NL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F36DAED3-60EC-47AA-AF5C-E0F5CE3537C9}"/>
              </a:ext>
            </a:extLst>
          </p:cNvPr>
          <p:cNvSpPr txBox="1"/>
          <p:nvPr/>
        </p:nvSpPr>
        <p:spPr>
          <a:xfrm>
            <a:off x="8205940" y="3784725"/>
            <a:ext cx="8490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is</a:t>
            </a:r>
            <a:endParaRPr lang="en-NL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B79F833-F83F-4174-99CD-5B448BD322E0}"/>
              </a:ext>
            </a:extLst>
          </p:cNvPr>
          <p:cNvSpPr txBox="1"/>
          <p:nvPr/>
        </p:nvSpPr>
        <p:spPr>
          <a:xfrm>
            <a:off x="8205940" y="4312378"/>
            <a:ext cx="8490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are</a:t>
            </a:r>
            <a:endParaRPr lang="en-NL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1BA0D16E-C943-4CAD-8229-98F54F3B7FDD}"/>
              </a:ext>
            </a:extLst>
          </p:cNvPr>
          <p:cNvSpPr txBox="1"/>
          <p:nvPr/>
        </p:nvSpPr>
        <p:spPr>
          <a:xfrm>
            <a:off x="8231039" y="4870876"/>
            <a:ext cx="8490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are</a:t>
            </a:r>
            <a:endParaRPr lang="en-NL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6F625233-4BDA-4708-A0BD-3CDFB5D73A0E}"/>
              </a:ext>
            </a:extLst>
          </p:cNvPr>
          <p:cNvSpPr txBox="1"/>
          <p:nvPr/>
        </p:nvSpPr>
        <p:spPr>
          <a:xfrm>
            <a:off x="8231039" y="5447135"/>
            <a:ext cx="8490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are</a:t>
            </a:r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3195503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 animBg="1"/>
      <p:bldP spid="33" grpId="0" animBg="1"/>
      <p:bldP spid="34" grpId="0" animBg="1"/>
      <p:bldP spid="35" grpId="0" animBg="1"/>
      <p:bldP spid="3" grpId="0"/>
      <p:bldP spid="36" grpId="0"/>
      <p:bldP spid="37" grpId="0"/>
      <p:bldP spid="38" grpId="0"/>
      <p:bldP spid="39" grpId="0"/>
      <p:bldP spid="4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595943-A0C0-48F1-8233-6C823099E7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Zinnen Maken – Making </a:t>
            </a:r>
            <a:r>
              <a:rPr lang="nl-NL" dirty="0" err="1"/>
              <a:t>sentences</a:t>
            </a:r>
            <a:r>
              <a:rPr lang="nl-NL" dirty="0"/>
              <a:t> 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1208BA66-D952-47F9-9877-F0CA48707AC8}"/>
              </a:ext>
            </a:extLst>
          </p:cNvPr>
          <p:cNvSpPr txBox="1"/>
          <p:nvPr/>
        </p:nvSpPr>
        <p:spPr>
          <a:xfrm>
            <a:off x="1724039" y="2656251"/>
            <a:ext cx="3890697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600" dirty="0" err="1">
                <a:solidFill>
                  <a:prstClr val="black"/>
                </a:solidFill>
                <a:latin typeface="Gill Sans MT" panose="020B0502020104020203"/>
              </a:rPr>
              <a:t>Ik</a:t>
            </a: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  </a:t>
            </a:r>
            <a:r>
              <a:rPr lang="en-GB" sz="3600" dirty="0" err="1">
                <a:solidFill>
                  <a:prstClr val="black"/>
                </a:solidFill>
                <a:latin typeface="Gill Sans MT" panose="020B0502020104020203"/>
              </a:rPr>
              <a:t>slaap</a:t>
            </a:r>
            <a:r>
              <a:rPr lang="en-GB" sz="3600" dirty="0">
                <a:solidFill>
                  <a:prstClr val="black"/>
                </a:solidFill>
                <a:latin typeface="Gill Sans MT" panose="020B0502020104020203"/>
              </a:rPr>
              <a:t>    </a:t>
            </a:r>
            <a:r>
              <a:rPr lang="en-GB" sz="3600" dirty="0" err="1">
                <a:solidFill>
                  <a:prstClr val="black"/>
                </a:solidFill>
                <a:latin typeface="Gill Sans MT" panose="020B0502020104020203"/>
              </a:rPr>
              <a:t>elke</a:t>
            </a:r>
            <a:r>
              <a:rPr lang="en-GB" sz="3600" dirty="0">
                <a:solidFill>
                  <a:prstClr val="black"/>
                </a:solidFill>
                <a:latin typeface="Gill Sans MT" panose="020B0502020104020203"/>
              </a:rPr>
              <a:t> </a:t>
            </a:r>
            <a:r>
              <a:rPr lang="en-GB" sz="3600" dirty="0" err="1">
                <a:solidFill>
                  <a:prstClr val="black"/>
                </a:solidFill>
                <a:latin typeface="Gill Sans MT" panose="020B0502020104020203"/>
              </a:rPr>
              <a:t>dag</a:t>
            </a:r>
            <a:endParaRPr kumimoji="0" lang="nl-NL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198ECDEA-FAFA-4141-BF55-BBD35757A939}"/>
              </a:ext>
            </a:extLst>
          </p:cNvPr>
          <p:cNvSpPr/>
          <p:nvPr/>
        </p:nvSpPr>
        <p:spPr>
          <a:xfrm>
            <a:off x="1724040" y="4084316"/>
            <a:ext cx="3004590" cy="9512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1" name="Tekstvak 3">
            <a:extLst>
              <a:ext uri="{FF2B5EF4-FFF2-40B4-BE49-F238E27FC236}">
                <a16:creationId xmlns:a16="http://schemas.microsoft.com/office/drawing/2014/main" id="{BEEA43E1-7238-4B5C-8CCC-D6545118BCE4}"/>
              </a:ext>
            </a:extLst>
          </p:cNvPr>
          <p:cNvSpPr txBox="1"/>
          <p:nvPr/>
        </p:nvSpPr>
        <p:spPr>
          <a:xfrm>
            <a:off x="6095999" y="2645502"/>
            <a:ext cx="5453743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600" dirty="0" err="1">
                <a:solidFill>
                  <a:prstClr val="black"/>
                </a:solidFill>
                <a:latin typeface="Gill Sans MT" panose="020B0502020104020203"/>
              </a:rPr>
              <a:t>Ik</a:t>
            </a:r>
            <a:r>
              <a:rPr lang="en-GB" sz="3600" dirty="0">
                <a:solidFill>
                  <a:prstClr val="black"/>
                </a:solidFill>
                <a:latin typeface="Gill Sans MT" panose="020B0502020104020203"/>
              </a:rPr>
              <a:t>   ben</a:t>
            </a: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nu aan het </a:t>
            </a:r>
            <a:r>
              <a:rPr kumimoji="0" lang="en-GB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slapen</a:t>
            </a:r>
            <a:endParaRPr kumimoji="0" lang="nl-NL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2" name="Rechthoek 4">
            <a:extLst>
              <a:ext uri="{FF2B5EF4-FFF2-40B4-BE49-F238E27FC236}">
                <a16:creationId xmlns:a16="http://schemas.microsoft.com/office/drawing/2014/main" id="{3C61963E-5F9D-4E62-BDE4-B3B7257246F9}"/>
              </a:ext>
            </a:extLst>
          </p:cNvPr>
          <p:cNvSpPr/>
          <p:nvPr/>
        </p:nvSpPr>
        <p:spPr>
          <a:xfrm>
            <a:off x="6095999" y="4084316"/>
            <a:ext cx="4905359" cy="9512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3" name="Pijl: omlaag 8">
            <a:extLst>
              <a:ext uri="{FF2B5EF4-FFF2-40B4-BE49-F238E27FC236}">
                <a16:creationId xmlns:a16="http://schemas.microsoft.com/office/drawing/2014/main" id="{936539B6-3D0E-44BC-9498-79801A623F1D}"/>
              </a:ext>
            </a:extLst>
          </p:cNvPr>
          <p:cNvSpPr/>
          <p:nvPr/>
        </p:nvSpPr>
        <p:spPr>
          <a:xfrm>
            <a:off x="2904073" y="3423415"/>
            <a:ext cx="322262" cy="5400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4" name="Pijl: omlaag 8">
            <a:extLst>
              <a:ext uri="{FF2B5EF4-FFF2-40B4-BE49-F238E27FC236}">
                <a16:creationId xmlns:a16="http://schemas.microsoft.com/office/drawing/2014/main" id="{E7118EBD-3EF9-4BFE-9439-C3A6A8643B03}"/>
              </a:ext>
            </a:extLst>
          </p:cNvPr>
          <p:cNvSpPr/>
          <p:nvPr/>
        </p:nvSpPr>
        <p:spPr>
          <a:xfrm>
            <a:off x="8387547" y="3423415"/>
            <a:ext cx="322262" cy="5400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5" name="Rechthoek 4">
            <a:extLst>
              <a:ext uri="{FF2B5EF4-FFF2-40B4-BE49-F238E27FC236}">
                <a16:creationId xmlns:a16="http://schemas.microsoft.com/office/drawing/2014/main" id="{0F3075BB-166B-46CC-8C69-C1D205433ED5}"/>
              </a:ext>
            </a:extLst>
          </p:cNvPr>
          <p:cNvSpPr/>
          <p:nvPr/>
        </p:nvSpPr>
        <p:spPr>
          <a:xfrm>
            <a:off x="1724040" y="4084316"/>
            <a:ext cx="3004590" cy="9512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pic>
        <p:nvPicPr>
          <p:cNvPr id="16" name="Afbeelding 10">
            <a:extLst>
              <a:ext uri="{FF2B5EF4-FFF2-40B4-BE49-F238E27FC236}">
                <a16:creationId xmlns:a16="http://schemas.microsoft.com/office/drawing/2014/main" id="{8E09688B-436E-4CF8-93E4-1C6389ABEFF1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8102" y="4304324"/>
            <a:ext cx="591185" cy="560705"/>
          </a:xfrm>
          <a:prstGeom prst="rect">
            <a:avLst/>
          </a:prstGeom>
          <a:noFill/>
        </p:spPr>
      </p:pic>
      <p:sp>
        <p:nvSpPr>
          <p:cNvPr id="18" name="Stroomdiagram: Verbindingslijn 16">
            <a:extLst>
              <a:ext uri="{FF2B5EF4-FFF2-40B4-BE49-F238E27FC236}">
                <a16:creationId xmlns:a16="http://schemas.microsoft.com/office/drawing/2014/main" id="{A7BFE785-E71E-42AC-A617-1FDED35CE40C}"/>
              </a:ext>
            </a:extLst>
          </p:cNvPr>
          <p:cNvSpPr/>
          <p:nvPr/>
        </p:nvSpPr>
        <p:spPr>
          <a:xfrm>
            <a:off x="2543349" y="4139062"/>
            <a:ext cx="800100" cy="800100"/>
          </a:xfrm>
          <a:prstGeom prst="flowChartConnector">
            <a:avLst/>
          </a:prstGeom>
          <a:solidFill>
            <a:srgbClr val="FF0000"/>
          </a:solidFill>
          <a:ln w="1270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20" name="Rechthoek 21">
            <a:extLst>
              <a:ext uri="{FF2B5EF4-FFF2-40B4-BE49-F238E27FC236}">
                <a16:creationId xmlns:a16="http://schemas.microsoft.com/office/drawing/2014/main" id="{051E95F9-3676-4839-B913-FD3FAD2DCE42}"/>
              </a:ext>
            </a:extLst>
          </p:cNvPr>
          <p:cNvSpPr/>
          <p:nvPr/>
        </p:nvSpPr>
        <p:spPr>
          <a:xfrm>
            <a:off x="6061633" y="4041365"/>
            <a:ext cx="4698407" cy="101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pic>
        <p:nvPicPr>
          <p:cNvPr id="21" name="Afbeelding 25">
            <a:extLst>
              <a:ext uri="{FF2B5EF4-FFF2-40B4-BE49-F238E27FC236}">
                <a16:creationId xmlns:a16="http://schemas.microsoft.com/office/drawing/2014/main" id="{F0415D0D-A724-40A4-AE17-3FF80F19BCD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4431" y="4290465"/>
            <a:ext cx="591185" cy="560705"/>
          </a:xfrm>
          <a:prstGeom prst="rect">
            <a:avLst/>
          </a:prstGeom>
          <a:noFill/>
        </p:spPr>
      </p:pic>
      <p:sp>
        <p:nvSpPr>
          <p:cNvPr id="27" name="Zeshoek 25">
            <a:extLst>
              <a:ext uri="{FF2B5EF4-FFF2-40B4-BE49-F238E27FC236}">
                <a16:creationId xmlns:a16="http://schemas.microsoft.com/office/drawing/2014/main" id="{E4DFF183-DACD-4B27-A5EB-FD7ED546FFF9}"/>
              </a:ext>
            </a:extLst>
          </p:cNvPr>
          <p:cNvSpPr/>
          <p:nvPr/>
        </p:nvSpPr>
        <p:spPr>
          <a:xfrm>
            <a:off x="6849917" y="4202437"/>
            <a:ext cx="703930" cy="662592"/>
          </a:xfrm>
          <a:prstGeom prst="hexagon">
            <a:avLst/>
          </a:prstGeom>
          <a:solidFill>
            <a:srgbClr val="FF0000"/>
          </a:solidFill>
          <a:ln w="1270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NL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9F9F4CF2-C3A4-4A34-9784-06AF70105706}"/>
              </a:ext>
            </a:extLst>
          </p:cNvPr>
          <p:cNvSpPr/>
          <p:nvPr/>
        </p:nvSpPr>
        <p:spPr>
          <a:xfrm>
            <a:off x="3753534" y="2645502"/>
            <a:ext cx="1861201" cy="777913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90A6CAEB-3B6D-4602-BD35-AC2ABE376008}"/>
              </a:ext>
            </a:extLst>
          </p:cNvPr>
          <p:cNvSpPr/>
          <p:nvPr/>
        </p:nvSpPr>
        <p:spPr>
          <a:xfrm>
            <a:off x="7547377" y="2624344"/>
            <a:ext cx="840170" cy="777913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B09E3DF7-1523-2EC8-3EAE-1C3EE781710B}"/>
              </a:ext>
            </a:extLst>
          </p:cNvPr>
          <p:cNvSpPr/>
          <p:nvPr/>
        </p:nvSpPr>
        <p:spPr>
          <a:xfrm>
            <a:off x="8830568" y="4218189"/>
            <a:ext cx="368300" cy="673100"/>
          </a:xfrm>
          <a:prstGeom prst="rect">
            <a:avLst/>
          </a:prstGeom>
          <a:solidFill>
            <a:srgbClr val="A5A5A5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nl-NL"/>
          </a:p>
        </p:txBody>
      </p:sp>
      <p:sp>
        <p:nvSpPr>
          <p:cNvPr id="8" name="Stroomdiagram: Verbindingslijn 30">
            <a:extLst>
              <a:ext uri="{FF2B5EF4-FFF2-40B4-BE49-F238E27FC236}">
                <a16:creationId xmlns:a16="http://schemas.microsoft.com/office/drawing/2014/main" id="{3777313A-F9A2-F46F-60C5-ADAEDC600E40}"/>
              </a:ext>
            </a:extLst>
          </p:cNvPr>
          <p:cNvSpPr/>
          <p:nvPr/>
        </p:nvSpPr>
        <p:spPr>
          <a:xfrm>
            <a:off x="8966915" y="4171005"/>
            <a:ext cx="816196" cy="843738"/>
          </a:xfrm>
          <a:prstGeom prst="flowChartConnector">
            <a:avLst/>
          </a:prstGeom>
          <a:solidFill>
            <a:srgbClr val="FFFF00"/>
          </a:solidFill>
          <a:ln w="3175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9" name="Trapezoid 449">
            <a:extLst>
              <a:ext uri="{FF2B5EF4-FFF2-40B4-BE49-F238E27FC236}">
                <a16:creationId xmlns:a16="http://schemas.microsoft.com/office/drawing/2014/main" id="{99EFD160-F4BD-09DC-20F4-2C1D3147F71D}"/>
              </a:ext>
            </a:extLst>
          </p:cNvPr>
          <p:cNvSpPr/>
          <p:nvPr/>
        </p:nvSpPr>
        <p:spPr>
          <a:xfrm>
            <a:off x="3748496" y="4279055"/>
            <a:ext cx="793333" cy="540619"/>
          </a:xfrm>
          <a:prstGeom prst="trapezoid">
            <a:avLst/>
          </a:prstGeom>
          <a:solidFill>
            <a:srgbClr val="E73535"/>
          </a:solidFill>
          <a:ln>
            <a:solidFill>
              <a:srgbClr val="E73535">
                <a:alpha val="99000"/>
              </a:srgb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lnSpc>
                <a:spcPct val="107000"/>
              </a:lnSpc>
            </a:pPr>
            <a:r>
              <a: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lang="nl-NL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rapezoid 449">
            <a:extLst>
              <a:ext uri="{FF2B5EF4-FFF2-40B4-BE49-F238E27FC236}">
                <a16:creationId xmlns:a16="http://schemas.microsoft.com/office/drawing/2014/main" id="{A6407780-A0E1-F877-5C63-CD9AC19A9E76}"/>
              </a:ext>
            </a:extLst>
          </p:cNvPr>
          <p:cNvSpPr/>
          <p:nvPr/>
        </p:nvSpPr>
        <p:spPr>
          <a:xfrm>
            <a:off x="7681952" y="4257326"/>
            <a:ext cx="793333" cy="540619"/>
          </a:xfrm>
          <a:prstGeom prst="trapezoid">
            <a:avLst/>
          </a:prstGeom>
          <a:solidFill>
            <a:srgbClr val="E73535"/>
          </a:solidFill>
          <a:ln>
            <a:solidFill>
              <a:srgbClr val="E73535">
                <a:alpha val="99000"/>
              </a:srgb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lnSpc>
                <a:spcPct val="107000"/>
              </a:lnSpc>
            </a:pPr>
            <a:r>
              <a: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lang="nl-NL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236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7" grpId="0" animBg="1"/>
      <p:bldP spid="3" grpId="0" animBg="1"/>
      <p:bldP spid="28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09573F-2FE3-D6D2-64DC-0CD1FDE991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Conclusie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DC71A22-B3BC-99A9-933B-51C18929B8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Als je wilt zeggen dat iets een </a:t>
            </a:r>
            <a:r>
              <a:rPr lang="nl-NL" b="1" dirty="0"/>
              <a:t>gewoonte</a:t>
            </a:r>
            <a:r>
              <a:rPr lang="nl-NL" dirty="0"/>
              <a:t> is:</a:t>
            </a:r>
          </a:p>
          <a:p>
            <a:pPr lvl="1"/>
            <a:r>
              <a:rPr lang="nl-NL" i="1" dirty="0"/>
              <a:t>Ik eet in de keuken</a:t>
            </a:r>
          </a:p>
          <a:p>
            <a:endParaRPr lang="nl-NL" dirty="0"/>
          </a:p>
          <a:p>
            <a:r>
              <a:rPr lang="nl-NL" dirty="0"/>
              <a:t>Als je wilt zeggen dat iets </a:t>
            </a:r>
            <a:r>
              <a:rPr lang="nl-NL" b="1" dirty="0"/>
              <a:t>nu</a:t>
            </a:r>
            <a:r>
              <a:rPr lang="nl-NL" dirty="0"/>
              <a:t> gebeurt:</a:t>
            </a:r>
          </a:p>
          <a:p>
            <a:pPr lvl="1"/>
            <a:r>
              <a:rPr lang="nl-NL" i="1" dirty="0"/>
              <a:t>Ik eet </a:t>
            </a:r>
            <a:r>
              <a:rPr lang="nl-NL" b="1" i="1" dirty="0"/>
              <a:t>nu</a:t>
            </a:r>
            <a:r>
              <a:rPr lang="nl-NL" i="1" dirty="0"/>
              <a:t> in de keuken</a:t>
            </a:r>
          </a:p>
          <a:p>
            <a:pPr lvl="1"/>
            <a:r>
              <a:rPr lang="nl-NL" i="1" dirty="0"/>
              <a:t>Ik ben </a:t>
            </a:r>
            <a:r>
              <a:rPr lang="nl-NL" b="1" i="1" dirty="0"/>
              <a:t>(nu) aan het eten </a:t>
            </a:r>
            <a:r>
              <a:rPr lang="nl-NL" i="1" dirty="0"/>
              <a:t>in de keuken</a:t>
            </a:r>
          </a:p>
        </p:txBody>
      </p:sp>
    </p:spTree>
    <p:extLst>
      <p:ext uri="{BB962C8B-B14F-4D97-AF65-F5344CB8AC3E}">
        <p14:creationId xmlns:p14="http://schemas.microsoft.com/office/powerpoint/2010/main" val="9873114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409CE5-AC16-4715-A9CF-DCD76EB289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Individueel</a:t>
            </a:r>
            <a:r>
              <a:rPr lang="en-GB" dirty="0"/>
              <a:t> </a:t>
            </a:r>
            <a:r>
              <a:rPr lang="en-GB" dirty="0" err="1"/>
              <a:t>oefenen</a:t>
            </a:r>
            <a:endParaRPr lang="en-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CD4A9D-F763-4D76-87F6-43ADAA0FD2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 err="1">
                <a:solidFill>
                  <a:schemeClr val="tx1"/>
                </a:solidFill>
                <a:ea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Gebruik</a:t>
            </a:r>
            <a:r>
              <a:rPr lang="en-GB" sz="2400" dirty="0">
                <a:solidFill>
                  <a:schemeClr val="tx1"/>
                </a:solidFill>
                <a:ea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je tablet of laptop om </a:t>
            </a:r>
            <a:r>
              <a:rPr lang="en-GB" sz="2400" dirty="0" err="1">
                <a:solidFill>
                  <a:schemeClr val="tx1"/>
                </a:solidFill>
                <a:ea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zelf</a:t>
            </a:r>
            <a:r>
              <a:rPr lang="en-GB" sz="2400" dirty="0">
                <a:solidFill>
                  <a:schemeClr val="tx1"/>
                </a:solidFill>
                <a:ea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GB" sz="2400" dirty="0" err="1">
                <a:solidFill>
                  <a:schemeClr val="tx1"/>
                </a:solidFill>
                <a:ea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te</a:t>
            </a:r>
            <a:r>
              <a:rPr lang="en-GB" sz="2400" dirty="0">
                <a:solidFill>
                  <a:schemeClr val="tx1"/>
                </a:solidFill>
                <a:ea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GB" sz="2400" dirty="0" err="1">
                <a:solidFill>
                  <a:schemeClr val="tx1"/>
                </a:solidFill>
                <a:ea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puzzelen</a:t>
            </a:r>
            <a:r>
              <a:rPr lang="en-GB" sz="2400" dirty="0">
                <a:solidFill>
                  <a:schemeClr val="tx1"/>
                </a:solidFill>
                <a:ea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in de app:</a:t>
            </a:r>
            <a:endParaRPr lang="en-GB" sz="2400" dirty="0">
              <a:solidFill>
                <a:schemeClr val="tx1"/>
              </a:solidFill>
              <a:effectLst/>
              <a:ea typeface="Times New Roman" panose="02020603050405020304" pitchFamily="18" charset="0"/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endParaRPr lang="en-GB" sz="2400" u="sng" dirty="0">
              <a:solidFill>
                <a:srgbClr val="936888"/>
              </a:solidFill>
              <a:ea typeface="Times New Roman" panose="02020603050405020304" pitchFamily="18" charset="0"/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>
              <a:buNone/>
            </a:pPr>
            <a:r>
              <a:rPr lang="nl-NL" sz="2400" dirty="0">
                <a:solidFill>
                  <a:schemeClr val="tx1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Ga naar </a:t>
            </a:r>
            <a:r>
              <a:rPr lang="nl-NL" sz="2400" b="0" i="0" dirty="0">
                <a:effectLst/>
                <a:latin typeface="Calibri" panose="020F0502020204030204" pitchFamily="34" charset="0"/>
                <a:hlinkClick r:id="rId3"/>
              </a:rPr>
              <a:t>www.uu.nl/codetaal</a:t>
            </a:r>
            <a:endParaRPr lang="nl-NL" sz="2400" dirty="0">
              <a:solidFill>
                <a:schemeClr val="tx1"/>
              </a:solidFill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nl-NL" sz="2400" dirty="0">
                <a:solidFill>
                  <a:schemeClr val="tx1"/>
                </a:solidFill>
              </a:rPr>
              <a:t>Klik op “Lessen voor voortgezet onderwijs” en dan op </a:t>
            </a:r>
            <a:r>
              <a:rPr lang="en-GB" sz="2400" dirty="0">
                <a:solidFill>
                  <a:schemeClr val="tx1"/>
                </a:solidFill>
              </a:rPr>
              <a:t>“Present continuous 1”</a:t>
            </a:r>
            <a:endParaRPr lang="en-NL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37467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3AC0B0-0243-4FD0-A804-6CD68A0558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Question of the day</a:t>
            </a:r>
            <a:endParaRPr lang="en-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45EB0A-697E-4726-848D-A5BA5CAC25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GB" sz="2000" dirty="0">
                <a:solidFill>
                  <a:prstClr val="black"/>
                </a:solidFill>
                <a:latin typeface="Gill Sans MT" panose="020B0502020104020203"/>
              </a:rPr>
              <a:t>Kan je de nu-</a:t>
            </a:r>
            <a:r>
              <a:rPr lang="en-GB" sz="2000" dirty="0" err="1">
                <a:solidFill>
                  <a:prstClr val="black"/>
                </a:solidFill>
                <a:latin typeface="Gill Sans MT" panose="020B0502020104020203"/>
              </a:rPr>
              <a:t>vorm</a:t>
            </a:r>
            <a:r>
              <a:rPr lang="en-GB" sz="2000" dirty="0">
                <a:solidFill>
                  <a:prstClr val="black"/>
                </a:solidFill>
                <a:latin typeface="Gill Sans MT" panose="020B0502020104020203"/>
              </a:rPr>
              <a:t> </a:t>
            </a:r>
            <a:r>
              <a:rPr lang="en-GB" sz="2000" dirty="0" err="1">
                <a:solidFill>
                  <a:prstClr val="black"/>
                </a:solidFill>
                <a:latin typeface="Gill Sans MT" panose="020B0502020104020203"/>
              </a:rPr>
              <a:t>vervoegen</a:t>
            </a:r>
            <a:r>
              <a:rPr lang="en-GB" sz="2000" dirty="0">
                <a:solidFill>
                  <a:prstClr val="black"/>
                </a:solidFill>
                <a:latin typeface="Gill Sans MT" panose="020B0502020104020203"/>
              </a:rPr>
              <a:t> in </a:t>
            </a:r>
            <a:r>
              <a:rPr lang="en-GB" dirty="0">
                <a:solidFill>
                  <a:prstClr val="black"/>
                </a:solidFill>
                <a:latin typeface="Gill Sans MT" panose="020B0502020104020203"/>
              </a:rPr>
              <a:t>het Nederlands</a:t>
            </a:r>
            <a:r>
              <a:rPr lang="nl-NL" sz="2400" dirty="0">
                <a:solidFill>
                  <a:prstClr val="black"/>
                </a:solidFill>
                <a:latin typeface="Gill Sans MT" panose="020B0502020104020203"/>
              </a:rPr>
              <a:t>?</a:t>
            </a:r>
          </a:p>
          <a:p>
            <a:pPr marL="0" indent="0" algn="ctr">
              <a:buNone/>
            </a:pPr>
            <a:endParaRPr lang="en-GB" sz="2400" dirty="0">
              <a:solidFill>
                <a:prstClr val="black"/>
              </a:solidFill>
              <a:latin typeface="Gill Sans MT" panose="020B0502020104020203"/>
            </a:endParaRPr>
          </a:p>
          <a:p>
            <a:pPr marL="0" indent="0" algn="ctr">
              <a:buNone/>
            </a:pPr>
            <a:endParaRPr lang="en-GB" sz="2400" dirty="0">
              <a:solidFill>
                <a:prstClr val="black"/>
              </a:solidFill>
              <a:latin typeface="Gill Sans MT" panose="020B0502020104020203"/>
            </a:endParaRPr>
          </a:p>
          <a:p>
            <a:pPr marL="0" indent="0" algn="ctr">
              <a:buNone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  <a:p>
            <a:pPr marL="0" indent="0" algn="ctr">
              <a:buNone/>
            </a:pPr>
            <a:endParaRPr lang="en-GB" sz="2400" dirty="0">
              <a:solidFill>
                <a:prstClr val="black"/>
              </a:solidFill>
              <a:latin typeface="Gill Sans MT" panose="020B0502020104020203"/>
            </a:endParaRPr>
          </a:p>
          <a:p>
            <a:pPr marL="0" indent="0" algn="ctr">
              <a:buNone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  <a:p>
            <a:pPr marL="0" indent="0">
              <a:buNone/>
            </a:pPr>
            <a:endParaRPr lang="en-GB" sz="2400" dirty="0">
              <a:solidFill>
                <a:prstClr val="black"/>
              </a:solidFill>
              <a:latin typeface="Gill Sans MT" panose="020B0502020104020203"/>
            </a:endParaRPr>
          </a:p>
          <a:p>
            <a:pPr marL="0" indent="0">
              <a:buNone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  <a:p>
            <a:pPr marL="0" indent="0">
              <a:buNone/>
            </a:pPr>
            <a:r>
              <a:rPr lang="en-GB" sz="2400" dirty="0">
                <a:solidFill>
                  <a:prstClr val="black"/>
                </a:solidFill>
                <a:latin typeface="Gill Sans MT" panose="020B0502020104020203"/>
              </a:rPr>
              <a:t>Volgende keer</a:t>
            </a:r>
            <a:r>
              <a:rPr lang="en-GB" sz="2400">
                <a:solidFill>
                  <a:prstClr val="black"/>
                </a:solidFill>
                <a:latin typeface="Gill Sans MT" panose="020B0502020104020203"/>
              </a:rPr>
              <a:t>: Nu-vorm</a:t>
            </a:r>
            <a:r>
              <a:rPr lang="en-GB" sz="2400" dirty="0">
                <a:solidFill>
                  <a:prstClr val="black"/>
                </a:solidFill>
                <a:latin typeface="Gill Sans MT" panose="020B0502020104020203"/>
              </a:rPr>
              <a:t> in het Engels</a:t>
            </a:r>
            <a:endParaRPr kumimoji="0" lang="en-NL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  <a:p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23751623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814732-2624-4DEC-94C6-B1A05637C6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7174" y="421573"/>
            <a:ext cx="10713899" cy="1492132"/>
          </a:xfrm>
        </p:spPr>
        <p:txBody>
          <a:bodyPr/>
          <a:lstStyle/>
          <a:p>
            <a:r>
              <a:rPr lang="en-GB" dirty="0" err="1"/>
              <a:t>oefenen</a:t>
            </a:r>
            <a:endParaRPr lang="nl-NL" dirty="0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302F9041-730E-4D71-8D65-F14F2116774C}"/>
              </a:ext>
            </a:extLst>
          </p:cNvPr>
          <p:cNvSpPr txBox="1"/>
          <p:nvPr/>
        </p:nvSpPr>
        <p:spPr>
          <a:xfrm>
            <a:off x="5019819" y="1532115"/>
            <a:ext cx="3106969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DDF6213D-546F-4C2D-B14E-E0CBFB107731}"/>
              </a:ext>
            </a:extLst>
          </p:cNvPr>
          <p:cNvSpPr/>
          <p:nvPr/>
        </p:nvSpPr>
        <p:spPr>
          <a:xfrm>
            <a:off x="2721538" y="2305122"/>
            <a:ext cx="7842118" cy="101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07D73833-107A-4527-8018-63A5F919958A}"/>
              </a:ext>
            </a:extLst>
          </p:cNvPr>
          <p:cNvSpPr txBox="1"/>
          <p:nvPr/>
        </p:nvSpPr>
        <p:spPr>
          <a:xfrm>
            <a:off x="5108091" y="4431927"/>
            <a:ext cx="2930427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2" name="Pijl: omlaag 11">
            <a:extLst>
              <a:ext uri="{FF2B5EF4-FFF2-40B4-BE49-F238E27FC236}">
                <a16:creationId xmlns:a16="http://schemas.microsoft.com/office/drawing/2014/main" id="{0D91CD57-8449-4EA2-B3A6-0DD1A6AEC927}"/>
              </a:ext>
            </a:extLst>
          </p:cNvPr>
          <p:cNvSpPr/>
          <p:nvPr/>
        </p:nvSpPr>
        <p:spPr>
          <a:xfrm>
            <a:off x="5970408" y="3613785"/>
            <a:ext cx="322262" cy="5400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3" name="Rechthoek 12">
            <a:extLst>
              <a:ext uri="{FF2B5EF4-FFF2-40B4-BE49-F238E27FC236}">
                <a16:creationId xmlns:a16="http://schemas.microsoft.com/office/drawing/2014/main" id="{28459502-EA51-466B-932F-F31774ADE8AD}"/>
              </a:ext>
            </a:extLst>
          </p:cNvPr>
          <p:cNvSpPr/>
          <p:nvPr/>
        </p:nvSpPr>
        <p:spPr>
          <a:xfrm>
            <a:off x="2732851" y="5276700"/>
            <a:ext cx="7750198" cy="9784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F8572E50-870D-45EA-BE22-9F897B035C23}"/>
              </a:ext>
            </a:extLst>
          </p:cNvPr>
          <p:cNvSpPr txBox="1"/>
          <p:nvPr/>
        </p:nvSpPr>
        <p:spPr>
          <a:xfrm>
            <a:off x="2779404" y="4399251"/>
            <a:ext cx="7703645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3600" dirty="0">
                <a:solidFill>
                  <a:prstClr val="black"/>
                </a:solidFill>
                <a:latin typeface="Gill Sans MT" panose="020B0502020104020203"/>
              </a:rPr>
              <a:t>You </a:t>
            </a:r>
            <a:r>
              <a:rPr kumimoji="0" lang="nl-NL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				      </a:t>
            </a:r>
            <a:r>
              <a:rPr lang="nl-NL" sz="3600" dirty="0">
                <a:solidFill>
                  <a:prstClr val="black"/>
                </a:solidFill>
                <a:latin typeface="Gill Sans MT" panose="020B0502020104020203"/>
              </a:rPr>
              <a:t>are</a:t>
            </a:r>
            <a:r>
              <a:rPr kumimoji="0" lang="nl-NL" sz="3600" b="0" i="0" u="none" strike="noStrike" kern="1200" cap="none" spc="0" normalizeH="0" baseline="0" noProof="0" dirty="0">
                <a:ln>
                  <a:noFill/>
                </a:ln>
                <a:solidFill>
                  <a:srgbClr val="53AE6E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      </a:t>
            </a:r>
            <a:r>
              <a:rPr kumimoji="0" lang="nl-NL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		   funny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6C3FB79A-9D15-4ED0-9D49-7ECCDDB486EF}"/>
              </a:ext>
            </a:extLst>
          </p:cNvPr>
          <p:cNvSpPr txBox="1"/>
          <p:nvPr/>
        </p:nvSpPr>
        <p:spPr>
          <a:xfrm>
            <a:off x="2732851" y="1505787"/>
            <a:ext cx="7819493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3600" dirty="0">
                <a:solidFill>
                  <a:prstClr val="black"/>
                </a:solidFill>
                <a:latin typeface="Gill Sans MT" panose="020B0502020104020203"/>
              </a:rPr>
              <a:t>Jij 			</a:t>
            </a:r>
            <a:r>
              <a:rPr kumimoji="0" lang="nl-NL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 			 </a:t>
            </a:r>
            <a:r>
              <a:rPr lang="nl-NL" sz="3600" dirty="0">
                <a:solidFill>
                  <a:prstClr val="black"/>
                </a:solidFill>
                <a:latin typeface="Gill Sans MT" panose="020B0502020104020203"/>
              </a:rPr>
              <a:t>bent</a:t>
            </a:r>
            <a:r>
              <a:rPr kumimoji="0" lang="nl-NL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		</a:t>
            </a:r>
            <a:r>
              <a:rPr kumimoji="0" lang="nl-NL" sz="3600" b="0" i="0" u="none" strike="noStrike" kern="1200" cap="none" spc="0" normalizeH="0" baseline="0" noProof="0" dirty="0">
                <a:ln>
                  <a:noFill/>
                </a:ln>
                <a:solidFill>
                  <a:srgbClr val="53AE6E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</a:t>
            </a:r>
            <a:r>
              <a:rPr kumimoji="0" lang="nl-NL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		</a:t>
            </a:r>
            <a:r>
              <a:rPr lang="nl-NL" sz="3600" dirty="0">
                <a:solidFill>
                  <a:prstClr val="black"/>
                </a:solidFill>
                <a:latin typeface="Gill Sans MT" panose="020B0502020104020203"/>
              </a:rPr>
              <a:t>grappig</a:t>
            </a:r>
            <a:endParaRPr kumimoji="0" lang="nl-NL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pic>
        <p:nvPicPr>
          <p:cNvPr id="34" name="Afbeelding 17">
            <a:extLst>
              <a:ext uri="{FF2B5EF4-FFF2-40B4-BE49-F238E27FC236}">
                <a16:creationId xmlns:a16="http://schemas.microsoft.com/office/drawing/2014/main" id="{55FFDA83-0AA2-413B-B950-5E21E0DED70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0670" y="5406390"/>
            <a:ext cx="771468" cy="731693"/>
          </a:xfrm>
          <a:prstGeom prst="rect">
            <a:avLst/>
          </a:prstGeom>
          <a:noFill/>
        </p:spPr>
      </p:pic>
      <p:pic>
        <p:nvPicPr>
          <p:cNvPr id="17" name="Afbeelding 17">
            <a:extLst>
              <a:ext uri="{FF2B5EF4-FFF2-40B4-BE49-F238E27FC236}">
                <a16:creationId xmlns:a16="http://schemas.microsoft.com/office/drawing/2014/main" id="{1682F6FB-DAC6-4BFD-A272-74A2105A523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0670" y="2447275"/>
            <a:ext cx="771468" cy="731693"/>
          </a:xfrm>
          <a:prstGeom prst="rect">
            <a:avLst/>
          </a:prstGeom>
          <a:noFill/>
        </p:spPr>
      </p:pic>
      <p:sp>
        <p:nvSpPr>
          <p:cNvPr id="18" name="Zeshoek 25">
            <a:extLst>
              <a:ext uri="{FF2B5EF4-FFF2-40B4-BE49-F238E27FC236}">
                <a16:creationId xmlns:a16="http://schemas.microsoft.com/office/drawing/2014/main" id="{BFB14238-4FB1-46A6-A8C0-2088E59C931B}"/>
              </a:ext>
            </a:extLst>
          </p:cNvPr>
          <p:cNvSpPr/>
          <p:nvPr/>
        </p:nvSpPr>
        <p:spPr>
          <a:xfrm>
            <a:off x="5717201" y="2424756"/>
            <a:ext cx="828675" cy="762000"/>
          </a:xfrm>
          <a:prstGeom prst="hexagon">
            <a:avLst/>
          </a:prstGeom>
          <a:solidFill>
            <a:srgbClr val="FF0000"/>
          </a:solidFill>
          <a:ln w="1270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NL"/>
          </a:p>
        </p:txBody>
      </p:sp>
      <p:pic>
        <p:nvPicPr>
          <p:cNvPr id="19" name="Afbeelding 4">
            <a:extLst>
              <a:ext uri="{FF2B5EF4-FFF2-40B4-BE49-F238E27FC236}">
                <a16:creationId xmlns:a16="http://schemas.microsoft.com/office/drawing/2014/main" id="{7DB81CAA-3E7B-4CEC-887D-726DD3C1635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2560946"/>
            <a:ext cx="652145" cy="676910"/>
          </a:xfrm>
          <a:prstGeom prst="rect">
            <a:avLst/>
          </a:prstGeom>
          <a:noFill/>
        </p:spPr>
      </p:pic>
      <p:sp>
        <p:nvSpPr>
          <p:cNvPr id="20" name="Zeshoek 29">
            <a:extLst>
              <a:ext uri="{FF2B5EF4-FFF2-40B4-BE49-F238E27FC236}">
                <a16:creationId xmlns:a16="http://schemas.microsoft.com/office/drawing/2014/main" id="{FB33518D-9CE1-41AA-A913-D2C7F917C0B9}"/>
              </a:ext>
            </a:extLst>
          </p:cNvPr>
          <p:cNvSpPr/>
          <p:nvPr/>
        </p:nvSpPr>
        <p:spPr>
          <a:xfrm>
            <a:off x="5744628" y="5362709"/>
            <a:ext cx="828675" cy="762000"/>
          </a:xfrm>
          <a:prstGeom prst="hexagon">
            <a:avLst/>
          </a:prstGeom>
          <a:solidFill>
            <a:srgbClr val="7030A0"/>
          </a:solidFill>
          <a:ln w="12700" cap="flat" cmpd="sng" algn="ctr">
            <a:solidFill>
              <a:srgbClr val="7030A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NL"/>
          </a:p>
        </p:txBody>
      </p:sp>
      <p:sp>
        <p:nvSpPr>
          <p:cNvPr id="3" name="Stroomdiagram: Sorteren 2">
            <a:extLst>
              <a:ext uri="{FF2B5EF4-FFF2-40B4-BE49-F238E27FC236}">
                <a16:creationId xmlns:a16="http://schemas.microsoft.com/office/drawing/2014/main" id="{61E048D7-20F8-C1E9-C3B2-0BC2D407B520}"/>
              </a:ext>
            </a:extLst>
          </p:cNvPr>
          <p:cNvSpPr/>
          <p:nvPr/>
        </p:nvSpPr>
        <p:spPr>
          <a:xfrm>
            <a:off x="8641398" y="2414038"/>
            <a:ext cx="510540" cy="852805"/>
          </a:xfrm>
          <a:prstGeom prst="flowChartSort">
            <a:avLst/>
          </a:prstGeom>
          <a:solidFill>
            <a:srgbClr val="0EA6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nl-NL" dirty="0">
              <a:solidFill>
                <a:srgbClr val="0EA698"/>
              </a:solidFill>
            </a:endParaRPr>
          </a:p>
        </p:txBody>
      </p:sp>
      <p:sp>
        <p:nvSpPr>
          <p:cNvPr id="8" name="Stroomdiagram: Sorteren 7">
            <a:extLst>
              <a:ext uri="{FF2B5EF4-FFF2-40B4-BE49-F238E27FC236}">
                <a16:creationId xmlns:a16="http://schemas.microsoft.com/office/drawing/2014/main" id="{1713C069-FC93-4391-B836-AE575AA1E3D1}"/>
              </a:ext>
            </a:extLst>
          </p:cNvPr>
          <p:cNvSpPr/>
          <p:nvPr/>
        </p:nvSpPr>
        <p:spPr>
          <a:xfrm>
            <a:off x="8641398" y="5402358"/>
            <a:ext cx="510540" cy="852805"/>
          </a:xfrm>
          <a:prstGeom prst="flowChartSort">
            <a:avLst/>
          </a:prstGeom>
          <a:solidFill>
            <a:srgbClr val="0EA6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nl-NL" dirty="0">
              <a:solidFill>
                <a:srgbClr val="0EA69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3248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0" grpId="0" animBg="1"/>
      <p:bldP spid="3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814732-2624-4DEC-94C6-B1A05637C6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7174" y="421573"/>
            <a:ext cx="10713899" cy="1492132"/>
          </a:xfrm>
        </p:spPr>
        <p:txBody>
          <a:bodyPr/>
          <a:lstStyle/>
          <a:p>
            <a:r>
              <a:rPr lang="en-GB" dirty="0" err="1"/>
              <a:t>oefenen</a:t>
            </a:r>
            <a:endParaRPr lang="nl-NL" dirty="0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302F9041-730E-4D71-8D65-F14F2116774C}"/>
              </a:ext>
            </a:extLst>
          </p:cNvPr>
          <p:cNvSpPr txBox="1"/>
          <p:nvPr/>
        </p:nvSpPr>
        <p:spPr>
          <a:xfrm>
            <a:off x="5019819" y="1532115"/>
            <a:ext cx="3106969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DDF6213D-546F-4C2D-B14E-E0CBFB107731}"/>
              </a:ext>
            </a:extLst>
          </p:cNvPr>
          <p:cNvSpPr/>
          <p:nvPr/>
        </p:nvSpPr>
        <p:spPr>
          <a:xfrm>
            <a:off x="2721538" y="2305122"/>
            <a:ext cx="7842118" cy="101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07D73833-107A-4527-8018-63A5F919958A}"/>
              </a:ext>
            </a:extLst>
          </p:cNvPr>
          <p:cNvSpPr txBox="1"/>
          <p:nvPr/>
        </p:nvSpPr>
        <p:spPr>
          <a:xfrm>
            <a:off x="5108091" y="4431927"/>
            <a:ext cx="2930427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2" name="Pijl: omlaag 11">
            <a:extLst>
              <a:ext uri="{FF2B5EF4-FFF2-40B4-BE49-F238E27FC236}">
                <a16:creationId xmlns:a16="http://schemas.microsoft.com/office/drawing/2014/main" id="{0D91CD57-8449-4EA2-B3A6-0DD1A6AEC927}"/>
              </a:ext>
            </a:extLst>
          </p:cNvPr>
          <p:cNvSpPr/>
          <p:nvPr/>
        </p:nvSpPr>
        <p:spPr>
          <a:xfrm>
            <a:off x="5970408" y="3613785"/>
            <a:ext cx="322262" cy="5400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3" name="Rechthoek 12">
            <a:extLst>
              <a:ext uri="{FF2B5EF4-FFF2-40B4-BE49-F238E27FC236}">
                <a16:creationId xmlns:a16="http://schemas.microsoft.com/office/drawing/2014/main" id="{28459502-EA51-466B-932F-F31774ADE8AD}"/>
              </a:ext>
            </a:extLst>
          </p:cNvPr>
          <p:cNvSpPr/>
          <p:nvPr/>
        </p:nvSpPr>
        <p:spPr>
          <a:xfrm>
            <a:off x="2732851" y="5276700"/>
            <a:ext cx="7750198" cy="9784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F8572E50-870D-45EA-BE22-9F897B035C23}"/>
              </a:ext>
            </a:extLst>
          </p:cNvPr>
          <p:cNvSpPr txBox="1"/>
          <p:nvPr/>
        </p:nvSpPr>
        <p:spPr>
          <a:xfrm>
            <a:off x="2779404" y="4399251"/>
            <a:ext cx="7703645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You 				      are</a:t>
            </a:r>
            <a:r>
              <a:rPr kumimoji="0" lang="nl-NL" sz="3600" b="0" i="0" u="none" strike="noStrike" kern="1200" cap="none" spc="0" normalizeH="0" baseline="0" noProof="0" dirty="0">
                <a:ln>
                  <a:noFill/>
                </a:ln>
                <a:solidFill>
                  <a:srgbClr val="53AE6E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      </a:t>
            </a:r>
            <a:r>
              <a:rPr kumimoji="0" lang="nl-NL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		   funny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6C3FB79A-9D15-4ED0-9D49-7ECCDDB486EF}"/>
              </a:ext>
            </a:extLst>
          </p:cNvPr>
          <p:cNvSpPr txBox="1"/>
          <p:nvPr/>
        </p:nvSpPr>
        <p:spPr>
          <a:xfrm>
            <a:off x="2732851" y="1505787"/>
            <a:ext cx="7819493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Jij 			  			 bent 		</a:t>
            </a:r>
            <a:r>
              <a:rPr kumimoji="0" lang="nl-NL" sz="3600" b="0" i="0" u="none" strike="noStrike" kern="1200" cap="none" spc="0" normalizeH="0" baseline="0" noProof="0" dirty="0">
                <a:ln>
                  <a:noFill/>
                </a:ln>
                <a:solidFill>
                  <a:srgbClr val="53AE6E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</a:t>
            </a:r>
            <a:r>
              <a:rPr kumimoji="0" lang="nl-NL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		grappig</a:t>
            </a:r>
          </a:p>
        </p:txBody>
      </p:sp>
      <p:pic>
        <p:nvPicPr>
          <p:cNvPr id="34" name="Afbeelding 17">
            <a:extLst>
              <a:ext uri="{FF2B5EF4-FFF2-40B4-BE49-F238E27FC236}">
                <a16:creationId xmlns:a16="http://schemas.microsoft.com/office/drawing/2014/main" id="{55FFDA83-0AA2-413B-B950-5E21E0DED70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0670" y="5406390"/>
            <a:ext cx="771468" cy="731693"/>
          </a:xfrm>
          <a:prstGeom prst="rect">
            <a:avLst/>
          </a:prstGeom>
          <a:noFill/>
        </p:spPr>
      </p:pic>
      <p:pic>
        <p:nvPicPr>
          <p:cNvPr id="17" name="Afbeelding 17">
            <a:extLst>
              <a:ext uri="{FF2B5EF4-FFF2-40B4-BE49-F238E27FC236}">
                <a16:creationId xmlns:a16="http://schemas.microsoft.com/office/drawing/2014/main" id="{1682F6FB-DAC6-4BFD-A272-74A2105A523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0670" y="2447275"/>
            <a:ext cx="771468" cy="731693"/>
          </a:xfrm>
          <a:prstGeom prst="rect">
            <a:avLst/>
          </a:prstGeom>
          <a:noFill/>
        </p:spPr>
      </p:pic>
      <p:sp>
        <p:nvSpPr>
          <p:cNvPr id="18" name="Zeshoek 25">
            <a:extLst>
              <a:ext uri="{FF2B5EF4-FFF2-40B4-BE49-F238E27FC236}">
                <a16:creationId xmlns:a16="http://schemas.microsoft.com/office/drawing/2014/main" id="{BFB14238-4FB1-46A6-A8C0-2088E59C931B}"/>
              </a:ext>
            </a:extLst>
          </p:cNvPr>
          <p:cNvSpPr/>
          <p:nvPr/>
        </p:nvSpPr>
        <p:spPr>
          <a:xfrm>
            <a:off x="5717201" y="2424756"/>
            <a:ext cx="828675" cy="762000"/>
          </a:xfrm>
          <a:prstGeom prst="hexagon">
            <a:avLst/>
          </a:prstGeom>
          <a:solidFill>
            <a:srgbClr val="FF0000"/>
          </a:solidFill>
          <a:ln w="1270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N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pic>
        <p:nvPicPr>
          <p:cNvPr id="19" name="Afbeelding 4">
            <a:extLst>
              <a:ext uri="{FF2B5EF4-FFF2-40B4-BE49-F238E27FC236}">
                <a16:creationId xmlns:a16="http://schemas.microsoft.com/office/drawing/2014/main" id="{7DB81CAA-3E7B-4CEC-887D-726DD3C1635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2560946"/>
            <a:ext cx="652145" cy="676910"/>
          </a:xfrm>
          <a:prstGeom prst="rect">
            <a:avLst/>
          </a:prstGeom>
          <a:noFill/>
        </p:spPr>
      </p:pic>
      <p:sp>
        <p:nvSpPr>
          <p:cNvPr id="20" name="Zeshoek 29">
            <a:extLst>
              <a:ext uri="{FF2B5EF4-FFF2-40B4-BE49-F238E27FC236}">
                <a16:creationId xmlns:a16="http://schemas.microsoft.com/office/drawing/2014/main" id="{FB33518D-9CE1-41AA-A913-D2C7F917C0B9}"/>
              </a:ext>
            </a:extLst>
          </p:cNvPr>
          <p:cNvSpPr/>
          <p:nvPr/>
        </p:nvSpPr>
        <p:spPr>
          <a:xfrm>
            <a:off x="5744628" y="5362709"/>
            <a:ext cx="828675" cy="762000"/>
          </a:xfrm>
          <a:prstGeom prst="hexagon">
            <a:avLst/>
          </a:prstGeom>
          <a:solidFill>
            <a:srgbClr val="7030A0"/>
          </a:solidFill>
          <a:ln w="12700" cap="flat" cmpd="sng" algn="ctr">
            <a:solidFill>
              <a:srgbClr val="7030A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N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146DC52-13C1-44B5-A1CD-3F0181B07265}"/>
              </a:ext>
            </a:extLst>
          </p:cNvPr>
          <p:cNvSpPr txBox="1"/>
          <p:nvPr/>
        </p:nvSpPr>
        <p:spPr>
          <a:xfrm>
            <a:off x="8224223" y="5442765"/>
            <a:ext cx="17935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funny</a:t>
            </a:r>
            <a:endParaRPr lang="en-NL" sz="3600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32362FF-3CEF-4B7A-9AD3-978B7B5C95FC}"/>
              </a:ext>
            </a:extLst>
          </p:cNvPr>
          <p:cNvSpPr txBox="1"/>
          <p:nvPr/>
        </p:nvSpPr>
        <p:spPr>
          <a:xfrm>
            <a:off x="8224223" y="2482590"/>
            <a:ext cx="17935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err="1"/>
              <a:t>grappig</a:t>
            </a:r>
            <a:endParaRPr lang="en-NL" sz="3600" dirty="0"/>
          </a:p>
        </p:txBody>
      </p:sp>
    </p:spTree>
    <p:extLst>
      <p:ext uri="{BB962C8B-B14F-4D97-AF65-F5344CB8AC3E}">
        <p14:creationId xmlns:p14="http://schemas.microsoft.com/office/powerpoint/2010/main" val="1528048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814732-2624-4DEC-94C6-B1A05637C6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7174" y="421573"/>
            <a:ext cx="10713899" cy="1492132"/>
          </a:xfrm>
        </p:spPr>
        <p:txBody>
          <a:bodyPr/>
          <a:lstStyle/>
          <a:p>
            <a:r>
              <a:rPr lang="en-GB" dirty="0" err="1"/>
              <a:t>oefenen</a:t>
            </a:r>
            <a:endParaRPr lang="nl-NL" dirty="0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302F9041-730E-4D71-8D65-F14F2116774C}"/>
              </a:ext>
            </a:extLst>
          </p:cNvPr>
          <p:cNvSpPr txBox="1"/>
          <p:nvPr/>
        </p:nvSpPr>
        <p:spPr>
          <a:xfrm>
            <a:off x="5019819" y="1532115"/>
            <a:ext cx="3106969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DDF6213D-546F-4C2D-B14E-E0CBFB107731}"/>
              </a:ext>
            </a:extLst>
          </p:cNvPr>
          <p:cNvSpPr/>
          <p:nvPr/>
        </p:nvSpPr>
        <p:spPr>
          <a:xfrm>
            <a:off x="2721538" y="2305122"/>
            <a:ext cx="7842118" cy="101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07D73833-107A-4527-8018-63A5F919958A}"/>
              </a:ext>
            </a:extLst>
          </p:cNvPr>
          <p:cNvSpPr txBox="1"/>
          <p:nvPr/>
        </p:nvSpPr>
        <p:spPr>
          <a:xfrm>
            <a:off x="5108091" y="4431927"/>
            <a:ext cx="2930427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2" name="Pijl: omlaag 11">
            <a:extLst>
              <a:ext uri="{FF2B5EF4-FFF2-40B4-BE49-F238E27FC236}">
                <a16:creationId xmlns:a16="http://schemas.microsoft.com/office/drawing/2014/main" id="{0D91CD57-8449-4EA2-B3A6-0DD1A6AEC927}"/>
              </a:ext>
            </a:extLst>
          </p:cNvPr>
          <p:cNvSpPr/>
          <p:nvPr/>
        </p:nvSpPr>
        <p:spPr>
          <a:xfrm>
            <a:off x="5970408" y="3613785"/>
            <a:ext cx="322262" cy="5400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3" name="Rechthoek 12">
            <a:extLst>
              <a:ext uri="{FF2B5EF4-FFF2-40B4-BE49-F238E27FC236}">
                <a16:creationId xmlns:a16="http://schemas.microsoft.com/office/drawing/2014/main" id="{28459502-EA51-466B-932F-F31774ADE8AD}"/>
              </a:ext>
            </a:extLst>
          </p:cNvPr>
          <p:cNvSpPr/>
          <p:nvPr/>
        </p:nvSpPr>
        <p:spPr>
          <a:xfrm>
            <a:off x="2732851" y="5276700"/>
            <a:ext cx="7750198" cy="9784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F8572E50-870D-45EA-BE22-9F897B035C23}"/>
              </a:ext>
            </a:extLst>
          </p:cNvPr>
          <p:cNvSpPr txBox="1"/>
          <p:nvPr/>
        </p:nvSpPr>
        <p:spPr>
          <a:xfrm>
            <a:off x="2779404" y="4399251"/>
            <a:ext cx="7703645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He				      is</a:t>
            </a:r>
            <a:r>
              <a:rPr kumimoji="0" lang="nl-NL" sz="3600" b="0" i="0" u="none" strike="noStrike" kern="1200" cap="none" spc="0" normalizeH="0" baseline="0" noProof="0" dirty="0">
                <a:ln>
                  <a:noFill/>
                </a:ln>
                <a:solidFill>
                  <a:srgbClr val="53AE6E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      </a:t>
            </a:r>
            <a:r>
              <a:rPr kumimoji="0" lang="nl-NL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		</a:t>
            </a:r>
            <a:r>
              <a:rPr lang="nl-NL" sz="3600" dirty="0">
                <a:solidFill>
                  <a:prstClr val="black"/>
                </a:solidFill>
                <a:latin typeface="Gill Sans MT" panose="020B0502020104020203"/>
              </a:rPr>
              <a:t>   fluffy</a:t>
            </a:r>
            <a:endParaRPr kumimoji="0" lang="nl-NL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6C3FB79A-9D15-4ED0-9D49-7ECCDDB486EF}"/>
              </a:ext>
            </a:extLst>
          </p:cNvPr>
          <p:cNvSpPr txBox="1"/>
          <p:nvPr/>
        </p:nvSpPr>
        <p:spPr>
          <a:xfrm>
            <a:off x="2732851" y="1505787"/>
            <a:ext cx="7819493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The </a:t>
            </a:r>
            <a:r>
              <a:rPr lang="nl-NL" sz="3600" dirty="0">
                <a:solidFill>
                  <a:prstClr val="black"/>
                </a:solidFill>
                <a:latin typeface="Gill Sans MT" panose="020B0502020104020203"/>
              </a:rPr>
              <a:t>panda</a:t>
            </a:r>
            <a:r>
              <a:rPr kumimoji="0" lang="nl-NL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 	</a:t>
            </a:r>
            <a:r>
              <a:rPr lang="nl-NL" sz="3600" dirty="0">
                <a:solidFill>
                  <a:prstClr val="black"/>
                </a:solidFill>
                <a:latin typeface="Gill Sans MT" panose="020B0502020104020203"/>
              </a:rPr>
              <a:t>     </a:t>
            </a:r>
            <a:r>
              <a:rPr kumimoji="0" lang="nl-NL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is 		</a:t>
            </a:r>
            <a:r>
              <a:rPr kumimoji="0" lang="nl-NL" sz="3600" b="0" i="0" u="none" strike="noStrike" kern="1200" cap="none" spc="0" normalizeH="0" baseline="0" noProof="0" dirty="0">
                <a:ln>
                  <a:noFill/>
                </a:ln>
                <a:solidFill>
                  <a:srgbClr val="53AE6E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</a:t>
            </a:r>
            <a:r>
              <a:rPr kumimoji="0" lang="nl-NL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		   fluffy</a:t>
            </a:r>
          </a:p>
        </p:txBody>
      </p:sp>
      <p:sp>
        <p:nvSpPr>
          <p:cNvPr id="24" name="Rechthoek 23">
            <a:extLst>
              <a:ext uri="{FF2B5EF4-FFF2-40B4-BE49-F238E27FC236}">
                <a16:creationId xmlns:a16="http://schemas.microsoft.com/office/drawing/2014/main" id="{C7EAFA7D-C039-4893-8AD2-1080CEC62E3A}"/>
              </a:ext>
            </a:extLst>
          </p:cNvPr>
          <p:cNvSpPr/>
          <p:nvPr/>
        </p:nvSpPr>
        <p:spPr>
          <a:xfrm>
            <a:off x="3414908" y="2467908"/>
            <a:ext cx="1166398" cy="763592"/>
          </a:xfrm>
          <a:prstGeom prst="rect">
            <a:avLst/>
          </a:prstGeom>
          <a:solidFill>
            <a:srgbClr val="70AD47">
              <a:lumMod val="50000"/>
            </a:srgbClr>
          </a:solidFill>
          <a:ln w="12700" cap="flat" cmpd="sng" algn="ctr">
            <a:solidFill>
              <a:srgbClr val="70AD47">
                <a:lumMod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25" name="Rechthoek 24">
            <a:extLst>
              <a:ext uri="{FF2B5EF4-FFF2-40B4-BE49-F238E27FC236}">
                <a16:creationId xmlns:a16="http://schemas.microsoft.com/office/drawing/2014/main" id="{BF49072C-0910-4848-8652-5842DC7CF03D}"/>
              </a:ext>
            </a:extLst>
          </p:cNvPr>
          <p:cNvSpPr/>
          <p:nvPr/>
        </p:nvSpPr>
        <p:spPr>
          <a:xfrm>
            <a:off x="2840670" y="2511505"/>
            <a:ext cx="322263" cy="720633"/>
          </a:xfrm>
          <a:prstGeom prst="rect">
            <a:avLst/>
          </a:prstGeom>
          <a:solidFill>
            <a:srgbClr val="A5A5A5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pic>
        <p:nvPicPr>
          <p:cNvPr id="31" name="Afbeelding 3">
            <a:extLst>
              <a:ext uri="{FF2B5EF4-FFF2-40B4-BE49-F238E27FC236}">
                <a16:creationId xmlns:a16="http://schemas.microsoft.com/office/drawing/2014/main" id="{CECE8B03-0DB1-40FC-B5C8-CE0A63C4CD1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3518" y="2443388"/>
            <a:ext cx="853440" cy="774065"/>
          </a:xfrm>
          <a:prstGeom prst="rect">
            <a:avLst/>
          </a:prstGeom>
          <a:noFill/>
        </p:spPr>
      </p:pic>
      <p:pic>
        <p:nvPicPr>
          <p:cNvPr id="32" name="Afbeelding 3">
            <a:extLst>
              <a:ext uri="{FF2B5EF4-FFF2-40B4-BE49-F238E27FC236}">
                <a16:creationId xmlns:a16="http://schemas.microsoft.com/office/drawing/2014/main" id="{5663CADF-1D82-4C98-A9CD-7C797C51326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3518" y="5378898"/>
            <a:ext cx="853440" cy="774065"/>
          </a:xfrm>
          <a:prstGeom prst="rect">
            <a:avLst/>
          </a:prstGeom>
          <a:noFill/>
        </p:spPr>
      </p:pic>
      <p:pic>
        <p:nvPicPr>
          <p:cNvPr id="34" name="Afbeelding 17">
            <a:extLst>
              <a:ext uri="{FF2B5EF4-FFF2-40B4-BE49-F238E27FC236}">
                <a16:creationId xmlns:a16="http://schemas.microsoft.com/office/drawing/2014/main" id="{55FFDA83-0AA2-413B-B950-5E21E0DED70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0670" y="5406390"/>
            <a:ext cx="771468" cy="731693"/>
          </a:xfrm>
          <a:prstGeom prst="rect">
            <a:avLst/>
          </a:prstGeom>
          <a:noFill/>
        </p:spPr>
      </p:pic>
      <p:sp>
        <p:nvSpPr>
          <p:cNvPr id="3" name="Stroomdiagram: Sorteren 2">
            <a:extLst>
              <a:ext uri="{FF2B5EF4-FFF2-40B4-BE49-F238E27FC236}">
                <a16:creationId xmlns:a16="http://schemas.microsoft.com/office/drawing/2014/main" id="{1C902696-8B49-43B3-D880-4AC9C4463728}"/>
              </a:ext>
            </a:extLst>
          </p:cNvPr>
          <p:cNvSpPr/>
          <p:nvPr/>
        </p:nvSpPr>
        <p:spPr>
          <a:xfrm>
            <a:off x="8384223" y="2397516"/>
            <a:ext cx="510540" cy="852805"/>
          </a:xfrm>
          <a:prstGeom prst="flowChartSort">
            <a:avLst/>
          </a:prstGeom>
          <a:solidFill>
            <a:srgbClr val="0EA6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nl-NL" dirty="0">
              <a:solidFill>
                <a:srgbClr val="0EA698"/>
              </a:solidFill>
            </a:endParaRPr>
          </a:p>
        </p:txBody>
      </p:sp>
      <p:sp>
        <p:nvSpPr>
          <p:cNvPr id="8" name="Stroomdiagram: Sorteren 7">
            <a:extLst>
              <a:ext uri="{FF2B5EF4-FFF2-40B4-BE49-F238E27FC236}">
                <a16:creationId xmlns:a16="http://schemas.microsoft.com/office/drawing/2014/main" id="{9E25FF4A-0781-9B68-E04D-BC55C0AEACC6}"/>
              </a:ext>
            </a:extLst>
          </p:cNvPr>
          <p:cNvSpPr/>
          <p:nvPr/>
        </p:nvSpPr>
        <p:spPr>
          <a:xfrm>
            <a:off x="8384223" y="5352213"/>
            <a:ext cx="510540" cy="852805"/>
          </a:xfrm>
          <a:prstGeom prst="flowChartSort">
            <a:avLst/>
          </a:prstGeom>
          <a:solidFill>
            <a:srgbClr val="0EA6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nl-NL" dirty="0">
              <a:solidFill>
                <a:srgbClr val="0EA69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2159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3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814732-2624-4DEC-94C6-B1A05637C6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7174" y="421573"/>
            <a:ext cx="10713899" cy="1492132"/>
          </a:xfrm>
        </p:spPr>
        <p:txBody>
          <a:bodyPr/>
          <a:lstStyle/>
          <a:p>
            <a:r>
              <a:rPr lang="en-GB" dirty="0" err="1"/>
              <a:t>oefenen</a:t>
            </a:r>
            <a:endParaRPr lang="nl-NL" dirty="0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302F9041-730E-4D71-8D65-F14F2116774C}"/>
              </a:ext>
            </a:extLst>
          </p:cNvPr>
          <p:cNvSpPr txBox="1"/>
          <p:nvPr/>
        </p:nvSpPr>
        <p:spPr>
          <a:xfrm>
            <a:off x="5019819" y="1532115"/>
            <a:ext cx="3106969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DDF6213D-546F-4C2D-B14E-E0CBFB107731}"/>
              </a:ext>
            </a:extLst>
          </p:cNvPr>
          <p:cNvSpPr/>
          <p:nvPr/>
        </p:nvSpPr>
        <p:spPr>
          <a:xfrm>
            <a:off x="2721538" y="2305122"/>
            <a:ext cx="7842118" cy="101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07D73833-107A-4527-8018-63A5F919958A}"/>
              </a:ext>
            </a:extLst>
          </p:cNvPr>
          <p:cNvSpPr txBox="1"/>
          <p:nvPr/>
        </p:nvSpPr>
        <p:spPr>
          <a:xfrm>
            <a:off x="5108091" y="4431927"/>
            <a:ext cx="2930427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2" name="Pijl: omlaag 11">
            <a:extLst>
              <a:ext uri="{FF2B5EF4-FFF2-40B4-BE49-F238E27FC236}">
                <a16:creationId xmlns:a16="http://schemas.microsoft.com/office/drawing/2014/main" id="{0D91CD57-8449-4EA2-B3A6-0DD1A6AEC927}"/>
              </a:ext>
            </a:extLst>
          </p:cNvPr>
          <p:cNvSpPr/>
          <p:nvPr/>
        </p:nvSpPr>
        <p:spPr>
          <a:xfrm>
            <a:off x="5970408" y="3613785"/>
            <a:ext cx="322262" cy="5400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3" name="Rechthoek 12">
            <a:extLst>
              <a:ext uri="{FF2B5EF4-FFF2-40B4-BE49-F238E27FC236}">
                <a16:creationId xmlns:a16="http://schemas.microsoft.com/office/drawing/2014/main" id="{28459502-EA51-466B-932F-F31774ADE8AD}"/>
              </a:ext>
            </a:extLst>
          </p:cNvPr>
          <p:cNvSpPr/>
          <p:nvPr/>
        </p:nvSpPr>
        <p:spPr>
          <a:xfrm>
            <a:off x="2732851" y="5276700"/>
            <a:ext cx="7750198" cy="9784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F8572E50-870D-45EA-BE22-9F897B035C23}"/>
              </a:ext>
            </a:extLst>
          </p:cNvPr>
          <p:cNvSpPr txBox="1"/>
          <p:nvPr/>
        </p:nvSpPr>
        <p:spPr>
          <a:xfrm>
            <a:off x="2779404" y="4399251"/>
            <a:ext cx="7703645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He				      is</a:t>
            </a:r>
            <a:r>
              <a:rPr kumimoji="0" lang="nl-NL" sz="3600" b="0" i="0" u="none" strike="noStrike" kern="1200" cap="none" spc="0" normalizeH="0" baseline="0" noProof="0" dirty="0">
                <a:ln>
                  <a:noFill/>
                </a:ln>
                <a:solidFill>
                  <a:srgbClr val="53AE6E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      </a:t>
            </a:r>
            <a:r>
              <a:rPr kumimoji="0" lang="nl-NL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		   fluffy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6C3FB79A-9D15-4ED0-9D49-7ECCDDB486EF}"/>
              </a:ext>
            </a:extLst>
          </p:cNvPr>
          <p:cNvSpPr txBox="1"/>
          <p:nvPr/>
        </p:nvSpPr>
        <p:spPr>
          <a:xfrm>
            <a:off x="2732851" y="1505787"/>
            <a:ext cx="7819493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The panda  	      is 		</a:t>
            </a:r>
            <a:r>
              <a:rPr kumimoji="0" lang="nl-NL" sz="3600" b="0" i="0" u="none" strike="noStrike" kern="1200" cap="none" spc="0" normalizeH="0" baseline="0" noProof="0" dirty="0">
                <a:ln>
                  <a:noFill/>
                </a:ln>
                <a:solidFill>
                  <a:srgbClr val="53AE6E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</a:t>
            </a:r>
            <a:r>
              <a:rPr kumimoji="0" lang="nl-NL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		   fluffy</a:t>
            </a:r>
          </a:p>
        </p:txBody>
      </p:sp>
      <p:sp>
        <p:nvSpPr>
          <p:cNvPr id="24" name="Rechthoek 23">
            <a:extLst>
              <a:ext uri="{FF2B5EF4-FFF2-40B4-BE49-F238E27FC236}">
                <a16:creationId xmlns:a16="http://schemas.microsoft.com/office/drawing/2014/main" id="{C7EAFA7D-C039-4893-8AD2-1080CEC62E3A}"/>
              </a:ext>
            </a:extLst>
          </p:cNvPr>
          <p:cNvSpPr/>
          <p:nvPr/>
        </p:nvSpPr>
        <p:spPr>
          <a:xfrm>
            <a:off x="3414908" y="2467908"/>
            <a:ext cx="1166398" cy="763592"/>
          </a:xfrm>
          <a:prstGeom prst="rect">
            <a:avLst/>
          </a:prstGeom>
          <a:solidFill>
            <a:srgbClr val="70AD47">
              <a:lumMod val="50000"/>
            </a:srgbClr>
          </a:solidFill>
          <a:ln w="12700" cap="flat" cmpd="sng" algn="ctr">
            <a:solidFill>
              <a:srgbClr val="70AD47">
                <a:lumMod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25" name="Rechthoek 24">
            <a:extLst>
              <a:ext uri="{FF2B5EF4-FFF2-40B4-BE49-F238E27FC236}">
                <a16:creationId xmlns:a16="http://schemas.microsoft.com/office/drawing/2014/main" id="{BF49072C-0910-4848-8652-5842DC7CF03D}"/>
              </a:ext>
            </a:extLst>
          </p:cNvPr>
          <p:cNvSpPr/>
          <p:nvPr/>
        </p:nvSpPr>
        <p:spPr>
          <a:xfrm>
            <a:off x="2840670" y="2511505"/>
            <a:ext cx="322263" cy="720633"/>
          </a:xfrm>
          <a:prstGeom prst="rect">
            <a:avLst/>
          </a:prstGeom>
          <a:solidFill>
            <a:srgbClr val="A5A5A5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pic>
        <p:nvPicPr>
          <p:cNvPr id="31" name="Afbeelding 3">
            <a:extLst>
              <a:ext uri="{FF2B5EF4-FFF2-40B4-BE49-F238E27FC236}">
                <a16:creationId xmlns:a16="http://schemas.microsoft.com/office/drawing/2014/main" id="{CECE8B03-0DB1-40FC-B5C8-CE0A63C4CD1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3518" y="2443388"/>
            <a:ext cx="853440" cy="774065"/>
          </a:xfrm>
          <a:prstGeom prst="rect">
            <a:avLst/>
          </a:prstGeom>
          <a:noFill/>
        </p:spPr>
      </p:pic>
      <p:pic>
        <p:nvPicPr>
          <p:cNvPr id="32" name="Afbeelding 3">
            <a:extLst>
              <a:ext uri="{FF2B5EF4-FFF2-40B4-BE49-F238E27FC236}">
                <a16:creationId xmlns:a16="http://schemas.microsoft.com/office/drawing/2014/main" id="{5663CADF-1D82-4C98-A9CD-7C797C51326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3518" y="5378898"/>
            <a:ext cx="853440" cy="774065"/>
          </a:xfrm>
          <a:prstGeom prst="rect">
            <a:avLst/>
          </a:prstGeom>
          <a:noFill/>
        </p:spPr>
      </p:pic>
      <p:pic>
        <p:nvPicPr>
          <p:cNvPr id="34" name="Afbeelding 17">
            <a:extLst>
              <a:ext uri="{FF2B5EF4-FFF2-40B4-BE49-F238E27FC236}">
                <a16:creationId xmlns:a16="http://schemas.microsoft.com/office/drawing/2014/main" id="{55FFDA83-0AA2-413B-B950-5E21E0DED70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0670" y="5406390"/>
            <a:ext cx="771468" cy="731693"/>
          </a:xfrm>
          <a:prstGeom prst="rect">
            <a:avLst/>
          </a:prstGeom>
          <a:noFill/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63B9B096-623B-4F5E-AA92-382B98960C56}"/>
              </a:ext>
            </a:extLst>
          </p:cNvPr>
          <p:cNvSpPr txBox="1"/>
          <p:nvPr/>
        </p:nvSpPr>
        <p:spPr>
          <a:xfrm>
            <a:off x="8126788" y="2447275"/>
            <a:ext cx="17935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fluffy</a:t>
            </a:r>
            <a:endParaRPr lang="en-NL" sz="36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ED6AD9D-93A1-4845-ADDB-CD71FD38EF9A}"/>
              </a:ext>
            </a:extLst>
          </p:cNvPr>
          <p:cNvSpPr txBox="1"/>
          <p:nvPr/>
        </p:nvSpPr>
        <p:spPr>
          <a:xfrm>
            <a:off x="8126788" y="5406390"/>
            <a:ext cx="17935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fluffy</a:t>
            </a:r>
            <a:endParaRPr lang="en-NL" sz="3600" dirty="0"/>
          </a:p>
        </p:txBody>
      </p:sp>
    </p:spTree>
    <p:extLst>
      <p:ext uri="{BB962C8B-B14F-4D97-AF65-F5344CB8AC3E}">
        <p14:creationId xmlns:p14="http://schemas.microsoft.com/office/powerpoint/2010/main" val="2449438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814732-2624-4DEC-94C6-B1A05637C6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7174" y="421573"/>
            <a:ext cx="10713899" cy="1492132"/>
          </a:xfrm>
        </p:spPr>
        <p:txBody>
          <a:bodyPr/>
          <a:lstStyle/>
          <a:p>
            <a:r>
              <a:rPr lang="en-GB" dirty="0" err="1"/>
              <a:t>oefenen</a:t>
            </a:r>
            <a:endParaRPr lang="nl-NL" dirty="0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302F9041-730E-4D71-8D65-F14F2116774C}"/>
              </a:ext>
            </a:extLst>
          </p:cNvPr>
          <p:cNvSpPr txBox="1"/>
          <p:nvPr/>
        </p:nvSpPr>
        <p:spPr>
          <a:xfrm>
            <a:off x="5019819" y="1532115"/>
            <a:ext cx="3106969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DDF6213D-546F-4C2D-B14E-E0CBFB107731}"/>
              </a:ext>
            </a:extLst>
          </p:cNvPr>
          <p:cNvSpPr/>
          <p:nvPr/>
        </p:nvSpPr>
        <p:spPr>
          <a:xfrm>
            <a:off x="2721538" y="2305122"/>
            <a:ext cx="7842118" cy="101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07D73833-107A-4527-8018-63A5F919958A}"/>
              </a:ext>
            </a:extLst>
          </p:cNvPr>
          <p:cNvSpPr txBox="1"/>
          <p:nvPr/>
        </p:nvSpPr>
        <p:spPr>
          <a:xfrm>
            <a:off x="5108091" y="4431927"/>
            <a:ext cx="2930427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2" name="Pijl: omlaag 11">
            <a:extLst>
              <a:ext uri="{FF2B5EF4-FFF2-40B4-BE49-F238E27FC236}">
                <a16:creationId xmlns:a16="http://schemas.microsoft.com/office/drawing/2014/main" id="{0D91CD57-8449-4EA2-B3A6-0DD1A6AEC927}"/>
              </a:ext>
            </a:extLst>
          </p:cNvPr>
          <p:cNvSpPr/>
          <p:nvPr/>
        </p:nvSpPr>
        <p:spPr>
          <a:xfrm>
            <a:off x="5970408" y="3613785"/>
            <a:ext cx="322262" cy="5400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3" name="Rechthoek 12">
            <a:extLst>
              <a:ext uri="{FF2B5EF4-FFF2-40B4-BE49-F238E27FC236}">
                <a16:creationId xmlns:a16="http://schemas.microsoft.com/office/drawing/2014/main" id="{28459502-EA51-466B-932F-F31774ADE8AD}"/>
              </a:ext>
            </a:extLst>
          </p:cNvPr>
          <p:cNvSpPr/>
          <p:nvPr/>
        </p:nvSpPr>
        <p:spPr>
          <a:xfrm>
            <a:off x="2732851" y="5276700"/>
            <a:ext cx="7750198" cy="9784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F8572E50-870D-45EA-BE22-9F897B035C23}"/>
              </a:ext>
            </a:extLst>
          </p:cNvPr>
          <p:cNvSpPr txBox="1"/>
          <p:nvPr/>
        </p:nvSpPr>
        <p:spPr>
          <a:xfrm>
            <a:off x="2779404" y="4399251"/>
            <a:ext cx="7703645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They		      		are</a:t>
            </a:r>
            <a:r>
              <a:rPr kumimoji="0" lang="nl-NL" sz="3600" b="0" i="0" u="none" strike="noStrike" kern="1200" cap="none" spc="0" normalizeH="0" baseline="0" noProof="0" dirty="0">
                <a:ln>
                  <a:noFill/>
                </a:ln>
                <a:solidFill>
                  <a:srgbClr val="53AE6E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      </a:t>
            </a:r>
            <a:r>
              <a:rPr kumimoji="0" lang="nl-NL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	</a:t>
            </a:r>
            <a:r>
              <a:rPr lang="nl-NL" sz="3600" dirty="0">
                <a:solidFill>
                  <a:prstClr val="black"/>
                </a:solidFill>
                <a:latin typeface="Gill Sans MT" panose="020B0502020104020203"/>
              </a:rPr>
              <a:t>  fluffy</a:t>
            </a:r>
            <a:endParaRPr kumimoji="0" lang="nl-NL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6C3FB79A-9D15-4ED0-9D49-7ECCDDB486EF}"/>
              </a:ext>
            </a:extLst>
          </p:cNvPr>
          <p:cNvSpPr txBox="1"/>
          <p:nvPr/>
        </p:nvSpPr>
        <p:spPr>
          <a:xfrm>
            <a:off x="2732851" y="1505787"/>
            <a:ext cx="7819493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The </a:t>
            </a:r>
            <a:r>
              <a:rPr lang="nl-NL" sz="3600" dirty="0">
                <a:solidFill>
                  <a:prstClr val="black"/>
                </a:solidFill>
                <a:latin typeface="Gill Sans MT" panose="020B0502020104020203"/>
              </a:rPr>
              <a:t>panda</a:t>
            </a:r>
            <a:r>
              <a:rPr kumimoji="0" lang="nl-NL" sz="3600" b="0" i="0" u="none" strike="noStrike" kern="1200" cap="none" spc="0" normalizeH="0" baseline="0" noProof="0" dirty="0">
                <a:ln>
                  <a:noFill/>
                </a:ln>
                <a:solidFill>
                  <a:srgbClr val="53AE6E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s</a:t>
            </a:r>
            <a:r>
              <a:rPr kumimoji="0" lang="nl-NL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		    are 		</a:t>
            </a:r>
            <a:r>
              <a:rPr kumimoji="0" lang="nl-NL" sz="3600" b="0" i="0" u="none" strike="noStrike" kern="1200" cap="none" spc="0" normalizeH="0" baseline="0" noProof="0" dirty="0">
                <a:ln>
                  <a:noFill/>
                </a:ln>
                <a:solidFill>
                  <a:srgbClr val="53AE6E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</a:t>
            </a:r>
            <a:r>
              <a:rPr kumimoji="0" lang="nl-NL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	</a:t>
            </a:r>
            <a:r>
              <a:rPr lang="nl-NL" sz="3600" dirty="0">
                <a:solidFill>
                  <a:prstClr val="black"/>
                </a:solidFill>
                <a:latin typeface="Gill Sans MT" panose="020B0502020104020203"/>
              </a:rPr>
              <a:t>  fluffy</a:t>
            </a:r>
            <a:r>
              <a:rPr kumimoji="0" lang="nl-NL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</a:t>
            </a:r>
          </a:p>
        </p:txBody>
      </p:sp>
      <p:sp>
        <p:nvSpPr>
          <p:cNvPr id="24" name="Rechthoek 23">
            <a:extLst>
              <a:ext uri="{FF2B5EF4-FFF2-40B4-BE49-F238E27FC236}">
                <a16:creationId xmlns:a16="http://schemas.microsoft.com/office/drawing/2014/main" id="{C7EAFA7D-C039-4893-8AD2-1080CEC62E3A}"/>
              </a:ext>
            </a:extLst>
          </p:cNvPr>
          <p:cNvSpPr/>
          <p:nvPr/>
        </p:nvSpPr>
        <p:spPr>
          <a:xfrm>
            <a:off x="3414908" y="2467908"/>
            <a:ext cx="1166398" cy="763592"/>
          </a:xfrm>
          <a:prstGeom prst="rect">
            <a:avLst/>
          </a:prstGeom>
          <a:solidFill>
            <a:srgbClr val="70AD47">
              <a:lumMod val="50000"/>
            </a:srgbClr>
          </a:solidFill>
          <a:ln w="12700" cap="flat" cmpd="sng" algn="ctr">
            <a:solidFill>
              <a:srgbClr val="70AD47">
                <a:lumMod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25" name="Rechthoek 24">
            <a:extLst>
              <a:ext uri="{FF2B5EF4-FFF2-40B4-BE49-F238E27FC236}">
                <a16:creationId xmlns:a16="http://schemas.microsoft.com/office/drawing/2014/main" id="{BF49072C-0910-4848-8652-5842DC7CF03D}"/>
              </a:ext>
            </a:extLst>
          </p:cNvPr>
          <p:cNvSpPr/>
          <p:nvPr/>
        </p:nvSpPr>
        <p:spPr>
          <a:xfrm>
            <a:off x="2840670" y="2511505"/>
            <a:ext cx="322263" cy="720633"/>
          </a:xfrm>
          <a:prstGeom prst="rect">
            <a:avLst/>
          </a:prstGeom>
          <a:solidFill>
            <a:srgbClr val="A5A5A5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30" name="Zeshoek 29">
            <a:extLst>
              <a:ext uri="{FF2B5EF4-FFF2-40B4-BE49-F238E27FC236}">
                <a16:creationId xmlns:a16="http://schemas.microsoft.com/office/drawing/2014/main" id="{CAF16CA1-164D-4282-BF4E-6A9280C9023B}"/>
              </a:ext>
            </a:extLst>
          </p:cNvPr>
          <p:cNvSpPr/>
          <p:nvPr/>
        </p:nvSpPr>
        <p:spPr>
          <a:xfrm>
            <a:off x="5878332" y="2463916"/>
            <a:ext cx="828675" cy="762000"/>
          </a:xfrm>
          <a:prstGeom prst="hexagon">
            <a:avLst/>
          </a:prstGeom>
          <a:solidFill>
            <a:srgbClr val="7030A0"/>
          </a:solidFill>
          <a:ln w="12700" cap="flat" cmpd="sng" algn="ctr">
            <a:solidFill>
              <a:srgbClr val="7030A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N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pic>
        <p:nvPicPr>
          <p:cNvPr id="36" name="Afbeelding 17">
            <a:extLst>
              <a:ext uri="{FF2B5EF4-FFF2-40B4-BE49-F238E27FC236}">
                <a16:creationId xmlns:a16="http://schemas.microsoft.com/office/drawing/2014/main" id="{8DA9A841-84C3-4C23-8417-26E5AC0C81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0670" y="5406390"/>
            <a:ext cx="771468" cy="731693"/>
          </a:xfrm>
          <a:prstGeom prst="rect">
            <a:avLst/>
          </a:prstGeom>
          <a:noFill/>
        </p:spPr>
      </p:pic>
      <p:sp>
        <p:nvSpPr>
          <p:cNvPr id="37" name="Zeshoek 29">
            <a:extLst>
              <a:ext uri="{FF2B5EF4-FFF2-40B4-BE49-F238E27FC236}">
                <a16:creationId xmlns:a16="http://schemas.microsoft.com/office/drawing/2014/main" id="{14ED7822-E688-4B2A-B200-1E38AE0E0416}"/>
              </a:ext>
            </a:extLst>
          </p:cNvPr>
          <p:cNvSpPr/>
          <p:nvPr/>
        </p:nvSpPr>
        <p:spPr>
          <a:xfrm>
            <a:off x="5970408" y="5406390"/>
            <a:ext cx="828675" cy="762000"/>
          </a:xfrm>
          <a:prstGeom prst="hexagon">
            <a:avLst/>
          </a:prstGeom>
          <a:solidFill>
            <a:srgbClr val="7030A0"/>
          </a:solidFill>
          <a:ln w="12700" cap="flat" cmpd="sng" algn="ctr">
            <a:solidFill>
              <a:srgbClr val="7030A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N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3" name="Stroomdiagram: Sorteren 2">
            <a:extLst>
              <a:ext uri="{FF2B5EF4-FFF2-40B4-BE49-F238E27FC236}">
                <a16:creationId xmlns:a16="http://schemas.microsoft.com/office/drawing/2014/main" id="{23189E18-A26F-9D39-C6AA-574D251EAF91}"/>
              </a:ext>
            </a:extLst>
          </p:cNvPr>
          <p:cNvSpPr/>
          <p:nvPr/>
        </p:nvSpPr>
        <p:spPr>
          <a:xfrm>
            <a:off x="8263797" y="2397516"/>
            <a:ext cx="510540" cy="852805"/>
          </a:xfrm>
          <a:prstGeom prst="flowChartSort">
            <a:avLst/>
          </a:prstGeom>
          <a:solidFill>
            <a:srgbClr val="0EA6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nl-NL" dirty="0">
              <a:solidFill>
                <a:srgbClr val="0EA698"/>
              </a:solidFill>
            </a:endParaRPr>
          </a:p>
        </p:txBody>
      </p:sp>
      <p:sp>
        <p:nvSpPr>
          <p:cNvPr id="8" name="Stroomdiagram: Sorteren 7">
            <a:extLst>
              <a:ext uri="{FF2B5EF4-FFF2-40B4-BE49-F238E27FC236}">
                <a16:creationId xmlns:a16="http://schemas.microsoft.com/office/drawing/2014/main" id="{1CCBEBF8-34EE-01F1-E2F1-36F88F6847F4}"/>
              </a:ext>
            </a:extLst>
          </p:cNvPr>
          <p:cNvSpPr/>
          <p:nvPr/>
        </p:nvSpPr>
        <p:spPr>
          <a:xfrm>
            <a:off x="8286837" y="5360987"/>
            <a:ext cx="510540" cy="852805"/>
          </a:xfrm>
          <a:prstGeom prst="flowChartSort">
            <a:avLst/>
          </a:prstGeom>
          <a:solidFill>
            <a:srgbClr val="0EA6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nl-NL" dirty="0">
              <a:solidFill>
                <a:srgbClr val="0EA698"/>
              </a:solidFill>
            </a:endParaRPr>
          </a:p>
        </p:txBody>
      </p:sp>
      <p:sp>
        <p:nvSpPr>
          <p:cNvPr id="9" name="Ovaal 8">
            <a:extLst>
              <a:ext uri="{FF2B5EF4-FFF2-40B4-BE49-F238E27FC236}">
                <a16:creationId xmlns:a16="http://schemas.microsoft.com/office/drawing/2014/main" id="{4FE64683-B2C4-CBDA-1C96-21FFDA698922}"/>
              </a:ext>
            </a:extLst>
          </p:cNvPr>
          <p:cNvSpPr/>
          <p:nvPr/>
        </p:nvSpPr>
        <p:spPr>
          <a:xfrm>
            <a:off x="4459959" y="2543535"/>
            <a:ext cx="373322" cy="692797"/>
          </a:xfrm>
          <a:prstGeom prst="ellipse">
            <a:avLst/>
          </a:prstGeom>
          <a:solidFill>
            <a:srgbClr val="F375CF"/>
          </a:solidFill>
          <a:ln>
            <a:solidFill>
              <a:srgbClr val="F375C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ln>
                <a:solidFill>
                  <a:srgbClr val="F375CF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3586728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30" grpId="0" animBg="1"/>
      <p:bldP spid="37" grpId="0" animBg="1"/>
      <p:bldP spid="3" grpId="0" animBg="1"/>
      <p:bldP spid="8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814732-2624-4DEC-94C6-B1A05637C6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7174" y="421573"/>
            <a:ext cx="10713899" cy="1492132"/>
          </a:xfrm>
        </p:spPr>
        <p:txBody>
          <a:bodyPr/>
          <a:lstStyle/>
          <a:p>
            <a:r>
              <a:rPr lang="en-GB" dirty="0" err="1"/>
              <a:t>oefenen</a:t>
            </a:r>
            <a:endParaRPr lang="nl-NL" dirty="0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302F9041-730E-4D71-8D65-F14F2116774C}"/>
              </a:ext>
            </a:extLst>
          </p:cNvPr>
          <p:cNvSpPr txBox="1"/>
          <p:nvPr/>
        </p:nvSpPr>
        <p:spPr>
          <a:xfrm>
            <a:off x="5019819" y="1532115"/>
            <a:ext cx="3106969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DDF6213D-546F-4C2D-B14E-E0CBFB107731}"/>
              </a:ext>
            </a:extLst>
          </p:cNvPr>
          <p:cNvSpPr/>
          <p:nvPr/>
        </p:nvSpPr>
        <p:spPr>
          <a:xfrm>
            <a:off x="2721538" y="2305122"/>
            <a:ext cx="7842118" cy="101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07D73833-107A-4527-8018-63A5F919958A}"/>
              </a:ext>
            </a:extLst>
          </p:cNvPr>
          <p:cNvSpPr txBox="1"/>
          <p:nvPr/>
        </p:nvSpPr>
        <p:spPr>
          <a:xfrm>
            <a:off x="5108091" y="4431927"/>
            <a:ext cx="2930427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2" name="Pijl: omlaag 11">
            <a:extLst>
              <a:ext uri="{FF2B5EF4-FFF2-40B4-BE49-F238E27FC236}">
                <a16:creationId xmlns:a16="http://schemas.microsoft.com/office/drawing/2014/main" id="{0D91CD57-8449-4EA2-B3A6-0DD1A6AEC927}"/>
              </a:ext>
            </a:extLst>
          </p:cNvPr>
          <p:cNvSpPr/>
          <p:nvPr/>
        </p:nvSpPr>
        <p:spPr>
          <a:xfrm>
            <a:off x="5970408" y="3613785"/>
            <a:ext cx="322262" cy="5400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3" name="Rechthoek 12">
            <a:extLst>
              <a:ext uri="{FF2B5EF4-FFF2-40B4-BE49-F238E27FC236}">
                <a16:creationId xmlns:a16="http://schemas.microsoft.com/office/drawing/2014/main" id="{28459502-EA51-466B-932F-F31774ADE8AD}"/>
              </a:ext>
            </a:extLst>
          </p:cNvPr>
          <p:cNvSpPr/>
          <p:nvPr/>
        </p:nvSpPr>
        <p:spPr>
          <a:xfrm>
            <a:off x="2732851" y="5276700"/>
            <a:ext cx="7750198" cy="9784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F8572E50-870D-45EA-BE22-9F897B035C23}"/>
              </a:ext>
            </a:extLst>
          </p:cNvPr>
          <p:cNvSpPr txBox="1"/>
          <p:nvPr/>
        </p:nvSpPr>
        <p:spPr>
          <a:xfrm>
            <a:off x="2779404" y="4399251"/>
            <a:ext cx="7703645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They		      		are</a:t>
            </a:r>
            <a:r>
              <a:rPr kumimoji="0" lang="nl-NL" sz="3600" b="0" i="0" u="none" strike="noStrike" kern="1200" cap="none" spc="0" normalizeH="0" baseline="0" noProof="0" dirty="0">
                <a:ln>
                  <a:noFill/>
                </a:ln>
                <a:solidFill>
                  <a:srgbClr val="53AE6E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      </a:t>
            </a:r>
            <a:r>
              <a:rPr kumimoji="0" lang="nl-NL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	  fluffy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6C3FB79A-9D15-4ED0-9D49-7ECCDDB486EF}"/>
              </a:ext>
            </a:extLst>
          </p:cNvPr>
          <p:cNvSpPr txBox="1"/>
          <p:nvPr/>
        </p:nvSpPr>
        <p:spPr>
          <a:xfrm>
            <a:off x="2732851" y="1505787"/>
            <a:ext cx="7819493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The panda</a:t>
            </a:r>
            <a:r>
              <a:rPr kumimoji="0" lang="nl-NL" sz="3600" b="0" i="0" u="none" strike="noStrike" kern="1200" cap="none" spc="0" normalizeH="0" baseline="0" noProof="0" dirty="0">
                <a:ln>
                  <a:noFill/>
                </a:ln>
                <a:solidFill>
                  <a:srgbClr val="53AE6E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s</a:t>
            </a:r>
            <a:r>
              <a:rPr kumimoji="0" lang="nl-NL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		    are 		</a:t>
            </a:r>
            <a:r>
              <a:rPr kumimoji="0" lang="nl-NL" sz="3600" b="0" i="0" u="none" strike="noStrike" kern="1200" cap="none" spc="0" normalizeH="0" baseline="0" noProof="0" dirty="0">
                <a:ln>
                  <a:noFill/>
                </a:ln>
                <a:solidFill>
                  <a:srgbClr val="53AE6E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</a:t>
            </a:r>
            <a:r>
              <a:rPr kumimoji="0" lang="nl-NL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	  fluffy </a:t>
            </a:r>
          </a:p>
        </p:txBody>
      </p:sp>
      <p:sp>
        <p:nvSpPr>
          <p:cNvPr id="24" name="Rechthoek 23">
            <a:extLst>
              <a:ext uri="{FF2B5EF4-FFF2-40B4-BE49-F238E27FC236}">
                <a16:creationId xmlns:a16="http://schemas.microsoft.com/office/drawing/2014/main" id="{C7EAFA7D-C039-4893-8AD2-1080CEC62E3A}"/>
              </a:ext>
            </a:extLst>
          </p:cNvPr>
          <p:cNvSpPr/>
          <p:nvPr/>
        </p:nvSpPr>
        <p:spPr>
          <a:xfrm>
            <a:off x="3414908" y="2467908"/>
            <a:ext cx="1166398" cy="763592"/>
          </a:xfrm>
          <a:prstGeom prst="rect">
            <a:avLst/>
          </a:prstGeom>
          <a:solidFill>
            <a:srgbClr val="70AD47">
              <a:lumMod val="50000"/>
            </a:srgbClr>
          </a:solidFill>
          <a:ln w="12700" cap="flat" cmpd="sng" algn="ctr">
            <a:solidFill>
              <a:srgbClr val="70AD47">
                <a:lumMod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25" name="Rechthoek 24">
            <a:extLst>
              <a:ext uri="{FF2B5EF4-FFF2-40B4-BE49-F238E27FC236}">
                <a16:creationId xmlns:a16="http://schemas.microsoft.com/office/drawing/2014/main" id="{BF49072C-0910-4848-8652-5842DC7CF03D}"/>
              </a:ext>
            </a:extLst>
          </p:cNvPr>
          <p:cNvSpPr/>
          <p:nvPr/>
        </p:nvSpPr>
        <p:spPr>
          <a:xfrm>
            <a:off x="2840670" y="2511505"/>
            <a:ext cx="322263" cy="720633"/>
          </a:xfrm>
          <a:prstGeom prst="rect">
            <a:avLst/>
          </a:prstGeom>
          <a:solidFill>
            <a:srgbClr val="A5A5A5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30" name="Zeshoek 29">
            <a:extLst>
              <a:ext uri="{FF2B5EF4-FFF2-40B4-BE49-F238E27FC236}">
                <a16:creationId xmlns:a16="http://schemas.microsoft.com/office/drawing/2014/main" id="{CAF16CA1-164D-4282-BF4E-6A9280C9023B}"/>
              </a:ext>
            </a:extLst>
          </p:cNvPr>
          <p:cNvSpPr/>
          <p:nvPr/>
        </p:nvSpPr>
        <p:spPr>
          <a:xfrm>
            <a:off x="5878332" y="2463916"/>
            <a:ext cx="828675" cy="762000"/>
          </a:xfrm>
          <a:prstGeom prst="hexagon">
            <a:avLst/>
          </a:prstGeom>
          <a:solidFill>
            <a:srgbClr val="7030A0"/>
          </a:solidFill>
          <a:ln w="12700" cap="flat" cmpd="sng" algn="ctr">
            <a:solidFill>
              <a:srgbClr val="7030A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N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pic>
        <p:nvPicPr>
          <p:cNvPr id="36" name="Afbeelding 17">
            <a:extLst>
              <a:ext uri="{FF2B5EF4-FFF2-40B4-BE49-F238E27FC236}">
                <a16:creationId xmlns:a16="http://schemas.microsoft.com/office/drawing/2014/main" id="{8DA9A841-84C3-4C23-8417-26E5AC0C81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0670" y="5406390"/>
            <a:ext cx="771468" cy="731693"/>
          </a:xfrm>
          <a:prstGeom prst="rect">
            <a:avLst/>
          </a:prstGeom>
          <a:noFill/>
        </p:spPr>
      </p:pic>
      <p:sp>
        <p:nvSpPr>
          <p:cNvPr id="37" name="Zeshoek 29">
            <a:extLst>
              <a:ext uri="{FF2B5EF4-FFF2-40B4-BE49-F238E27FC236}">
                <a16:creationId xmlns:a16="http://schemas.microsoft.com/office/drawing/2014/main" id="{14ED7822-E688-4B2A-B200-1E38AE0E0416}"/>
              </a:ext>
            </a:extLst>
          </p:cNvPr>
          <p:cNvSpPr/>
          <p:nvPr/>
        </p:nvSpPr>
        <p:spPr>
          <a:xfrm>
            <a:off x="5970408" y="5406390"/>
            <a:ext cx="828675" cy="762000"/>
          </a:xfrm>
          <a:prstGeom prst="hexagon">
            <a:avLst/>
          </a:prstGeom>
          <a:solidFill>
            <a:srgbClr val="7030A0"/>
          </a:solidFill>
          <a:ln w="12700" cap="flat" cmpd="sng" algn="ctr">
            <a:solidFill>
              <a:srgbClr val="7030A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N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A0FBD44-4723-45E3-9DB5-94468D12C618}"/>
              </a:ext>
            </a:extLst>
          </p:cNvPr>
          <p:cNvSpPr txBox="1"/>
          <p:nvPr/>
        </p:nvSpPr>
        <p:spPr>
          <a:xfrm>
            <a:off x="8004033" y="2501702"/>
            <a:ext cx="17935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fluffy</a:t>
            </a:r>
            <a:endParaRPr lang="en-NL" sz="36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47F721D-6CA8-4590-9ED4-D92B87D3DF25}"/>
              </a:ext>
            </a:extLst>
          </p:cNvPr>
          <p:cNvSpPr txBox="1"/>
          <p:nvPr/>
        </p:nvSpPr>
        <p:spPr>
          <a:xfrm>
            <a:off x="8038518" y="5442765"/>
            <a:ext cx="17935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fluffy</a:t>
            </a:r>
            <a:endParaRPr lang="en-NL" sz="3600" dirty="0"/>
          </a:p>
        </p:txBody>
      </p:sp>
      <p:sp>
        <p:nvSpPr>
          <p:cNvPr id="3" name="Ovaal 2">
            <a:extLst>
              <a:ext uri="{FF2B5EF4-FFF2-40B4-BE49-F238E27FC236}">
                <a16:creationId xmlns:a16="http://schemas.microsoft.com/office/drawing/2014/main" id="{BA598E2B-A6ED-2FF9-53D4-7F3B89017EED}"/>
              </a:ext>
            </a:extLst>
          </p:cNvPr>
          <p:cNvSpPr/>
          <p:nvPr/>
        </p:nvSpPr>
        <p:spPr>
          <a:xfrm>
            <a:off x="4459959" y="2543535"/>
            <a:ext cx="373322" cy="692797"/>
          </a:xfrm>
          <a:prstGeom prst="ellipse">
            <a:avLst/>
          </a:prstGeom>
          <a:solidFill>
            <a:srgbClr val="F375CF"/>
          </a:solidFill>
          <a:ln>
            <a:solidFill>
              <a:srgbClr val="F375C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ln>
                <a:solidFill>
                  <a:srgbClr val="F375CF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1957229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30" grpId="0" animBg="1"/>
      <p:bldP spid="37" grpId="0" animBg="1"/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7270A0-F475-4DF8-A914-9EF8268C62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0829" y="379013"/>
            <a:ext cx="8730342" cy="952501"/>
          </a:xfrm>
        </p:spPr>
        <p:txBody>
          <a:bodyPr anchor="t">
            <a:normAutofit/>
          </a:bodyPr>
          <a:lstStyle/>
          <a:p>
            <a:pPr algn="ctr"/>
            <a:r>
              <a:rPr lang="en-GB" dirty="0"/>
              <a:t>Weet je dit nog?</a:t>
            </a:r>
            <a:endParaRPr lang="en-NL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C9313D0-3084-45BB-8E49-CBD008E8D0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153887"/>
            <a:ext cx="10178322" cy="4725706"/>
          </a:xfrm>
        </p:spPr>
        <p:txBody>
          <a:bodyPr/>
          <a:lstStyle/>
          <a:p>
            <a:pPr marL="0" indent="0" algn="ctr">
              <a:buNone/>
            </a:pPr>
            <a:r>
              <a:rPr lang="en-GB" dirty="0"/>
              <a:t>Hoe geef je aan </a:t>
            </a:r>
            <a:r>
              <a:rPr lang="en-GB" dirty="0" err="1"/>
              <a:t>dat</a:t>
            </a:r>
            <a:r>
              <a:rPr lang="en-GB" dirty="0"/>
              <a:t> er </a:t>
            </a:r>
            <a:r>
              <a:rPr lang="en-GB" dirty="0" err="1"/>
              <a:t>meerdere</a:t>
            </a:r>
            <a:r>
              <a:rPr lang="en-GB" dirty="0"/>
              <a:t> iets doen?</a:t>
            </a:r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		      			</a:t>
            </a:r>
            <a:endParaRPr lang="en-NL" u="sng" dirty="0"/>
          </a:p>
        </p:txBody>
      </p:sp>
      <p:sp>
        <p:nvSpPr>
          <p:cNvPr id="10" name="Arrow: Down 9">
            <a:extLst>
              <a:ext uri="{FF2B5EF4-FFF2-40B4-BE49-F238E27FC236}">
                <a16:creationId xmlns:a16="http://schemas.microsoft.com/office/drawing/2014/main" id="{BB40107B-CBBC-4450-B0C5-4289EE96B6D2}"/>
              </a:ext>
            </a:extLst>
          </p:cNvPr>
          <p:cNvSpPr/>
          <p:nvPr/>
        </p:nvSpPr>
        <p:spPr>
          <a:xfrm>
            <a:off x="4119535" y="3789665"/>
            <a:ext cx="319849" cy="38924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7" name="Arrow: Down 16">
            <a:extLst>
              <a:ext uri="{FF2B5EF4-FFF2-40B4-BE49-F238E27FC236}">
                <a16:creationId xmlns:a16="http://schemas.microsoft.com/office/drawing/2014/main" id="{6C60FED5-D1B7-4E60-B001-AE594DBE16D3}"/>
              </a:ext>
            </a:extLst>
          </p:cNvPr>
          <p:cNvSpPr/>
          <p:nvPr/>
        </p:nvSpPr>
        <p:spPr>
          <a:xfrm>
            <a:off x="7912541" y="3789665"/>
            <a:ext cx="319849" cy="40915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5CE2E5D-8A6F-401C-94C0-EE2E3E48098D}"/>
              </a:ext>
            </a:extLst>
          </p:cNvPr>
          <p:cNvSpPr txBox="1"/>
          <p:nvPr/>
        </p:nvSpPr>
        <p:spPr>
          <a:xfrm>
            <a:off x="3098265" y="4185243"/>
            <a:ext cx="23077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De </a:t>
            </a:r>
            <a:r>
              <a:rPr kumimoji="0" lang="en-GB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tijger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zit </a:t>
            </a:r>
            <a:endParaRPr kumimoji="0" lang="en-N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98ADA6F-4469-43B4-B866-3F9BFC7BE3B9}"/>
              </a:ext>
            </a:extLst>
          </p:cNvPr>
          <p:cNvSpPr txBox="1"/>
          <p:nvPr/>
        </p:nvSpPr>
        <p:spPr>
          <a:xfrm>
            <a:off x="7107092" y="4197724"/>
            <a:ext cx="20680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De </a:t>
            </a:r>
            <a:r>
              <a:rPr kumimoji="0" lang="en-GB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tijger</a:t>
            </a:r>
            <a:r>
              <a:rPr kumimoji="0" lang="en-GB" sz="1800" b="0" i="0" u="sng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s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</a:t>
            </a:r>
            <a:r>
              <a:rPr kumimoji="0" lang="en-GB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zitt</a:t>
            </a:r>
            <a:r>
              <a:rPr kumimoji="0" lang="en-GB" sz="18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en</a:t>
            </a:r>
            <a:endParaRPr kumimoji="0" lang="en-NL" sz="18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9" name="Arrow: Down 18">
            <a:extLst>
              <a:ext uri="{FF2B5EF4-FFF2-40B4-BE49-F238E27FC236}">
                <a16:creationId xmlns:a16="http://schemas.microsoft.com/office/drawing/2014/main" id="{F73D2413-8574-47CB-AA52-B420A06BD067}"/>
              </a:ext>
            </a:extLst>
          </p:cNvPr>
          <p:cNvSpPr/>
          <p:nvPr/>
        </p:nvSpPr>
        <p:spPr>
          <a:xfrm>
            <a:off x="4119535" y="4652790"/>
            <a:ext cx="319849" cy="38924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20" name="Arrow: Down 19">
            <a:extLst>
              <a:ext uri="{FF2B5EF4-FFF2-40B4-BE49-F238E27FC236}">
                <a16:creationId xmlns:a16="http://schemas.microsoft.com/office/drawing/2014/main" id="{0EEC2729-9BA0-4EF9-B716-D5D6F3A435A5}"/>
              </a:ext>
            </a:extLst>
          </p:cNvPr>
          <p:cNvSpPr/>
          <p:nvPr/>
        </p:nvSpPr>
        <p:spPr>
          <a:xfrm>
            <a:off x="7924178" y="4650512"/>
            <a:ext cx="319849" cy="40915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21" name="Rechthoek 45">
            <a:extLst>
              <a:ext uri="{FF2B5EF4-FFF2-40B4-BE49-F238E27FC236}">
                <a16:creationId xmlns:a16="http://schemas.microsoft.com/office/drawing/2014/main" id="{3901D4E6-943A-41D3-91FD-BBEDC9F9FB6E}"/>
              </a:ext>
            </a:extLst>
          </p:cNvPr>
          <p:cNvSpPr/>
          <p:nvPr/>
        </p:nvSpPr>
        <p:spPr>
          <a:xfrm>
            <a:off x="7469084" y="5245121"/>
            <a:ext cx="1127760" cy="678180"/>
          </a:xfrm>
          <a:prstGeom prst="rect">
            <a:avLst/>
          </a:prstGeom>
          <a:solidFill>
            <a:srgbClr val="70AD47">
              <a:lumMod val="50000"/>
            </a:srgbClr>
          </a:solidFill>
          <a:ln w="12700" cap="flat" cmpd="sng" algn="ctr">
            <a:solidFill>
              <a:srgbClr val="70AD47">
                <a:lumMod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24" name="Rechthoek 45">
            <a:extLst>
              <a:ext uri="{FF2B5EF4-FFF2-40B4-BE49-F238E27FC236}">
                <a16:creationId xmlns:a16="http://schemas.microsoft.com/office/drawing/2014/main" id="{B7688319-72FB-4B5B-A5C6-5F34176F3DFD}"/>
              </a:ext>
            </a:extLst>
          </p:cNvPr>
          <p:cNvSpPr/>
          <p:nvPr/>
        </p:nvSpPr>
        <p:spPr>
          <a:xfrm>
            <a:off x="3688271" y="5245121"/>
            <a:ext cx="1127760" cy="678180"/>
          </a:xfrm>
          <a:prstGeom prst="rect">
            <a:avLst/>
          </a:prstGeom>
          <a:solidFill>
            <a:srgbClr val="70AD47">
              <a:lumMod val="50000"/>
            </a:srgbClr>
          </a:solidFill>
          <a:ln w="12700" cap="flat" cmpd="sng" algn="ctr">
            <a:solidFill>
              <a:srgbClr val="70AD47">
                <a:lumMod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27" name="Rechthoek 11">
            <a:extLst>
              <a:ext uri="{FF2B5EF4-FFF2-40B4-BE49-F238E27FC236}">
                <a16:creationId xmlns:a16="http://schemas.microsoft.com/office/drawing/2014/main" id="{5B91FFC3-C561-45C5-8219-ECE309C1667A}"/>
              </a:ext>
            </a:extLst>
          </p:cNvPr>
          <p:cNvSpPr/>
          <p:nvPr/>
        </p:nvSpPr>
        <p:spPr>
          <a:xfrm>
            <a:off x="3098265" y="5247661"/>
            <a:ext cx="368300" cy="673100"/>
          </a:xfrm>
          <a:prstGeom prst="rect">
            <a:avLst/>
          </a:prstGeom>
          <a:solidFill>
            <a:srgbClr val="A5A5A5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N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28" name="Rechthoek 11">
            <a:extLst>
              <a:ext uri="{FF2B5EF4-FFF2-40B4-BE49-F238E27FC236}">
                <a16:creationId xmlns:a16="http://schemas.microsoft.com/office/drawing/2014/main" id="{2A0C0D4E-8848-4F81-A648-9DD347FD6D69}"/>
              </a:ext>
            </a:extLst>
          </p:cNvPr>
          <p:cNvSpPr/>
          <p:nvPr/>
        </p:nvSpPr>
        <p:spPr>
          <a:xfrm>
            <a:off x="6900940" y="5245121"/>
            <a:ext cx="368300" cy="673100"/>
          </a:xfrm>
          <a:prstGeom prst="rect">
            <a:avLst/>
          </a:prstGeom>
          <a:solidFill>
            <a:srgbClr val="A5A5A5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N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8F9E9FD-7F8F-4715-BEBA-8670CDE991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83354" y="1778428"/>
            <a:ext cx="2792210" cy="1865538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6D84917-9C3B-4EAB-A267-C7A03DDCEA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11688" y="1738674"/>
            <a:ext cx="3331320" cy="1865539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25" name="Picture 5" descr="Vorm">
            <a:extLst>
              <a:ext uri="{FF2B5EF4-FFF2-40B4-BE49-F238E27FC236}">
                <a16:creationId xmlns:a16="http://schemas.microsoft.com/office/drawing/2014/main" id="{72701E76-E2B4-4FB1-AC18-FA4076F94B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3365" y="5170712"/>
            <a:ext cx="828675" cy="828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068B496-65E5-40FF-9BDA-425B2A5DFB66}"/>
              </a:ext>
            </a:extLst>
          </p:cNvPr>
          <p:cNvSpPr txBox="1"/>
          <p:nvPr/>
        </p:nvSpPr>
        <p:spPr>
          <a:xfrm>
            <a:off x="2641600" y="6136640"/>
            <a:ext cx="7396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Wat </a:t>
            </a:r>
            <a:r>
              <a:rPr lang="en-GB" dirty="0" err="1">
                <a:solidFill>
                  <a:prstClr val="black"/>
                </a:solidFill>
                <a:latin typeface="Gill Sans MT" panose="020B0502020104020203"/>
              </a:rPr>
              <a:t>zijn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de </a:t>
            </a:r>
            <a:r>
              <a:rPr kumimoji="0" lang="en-GB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verschillen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</a:t>
            </a:r>
            <a:r>
              <a:rPr kumimoji="0" lang="en-GB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tussen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de twee </a:t>
            </a:r>
            <a:r>
              <a:rPr kumimoji="0" lang="en-GB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zinnen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? </a:t>
            </a:r>
            <a:endParaRPr kumimoji="0" lang="en-N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4" name="Ovaal 3">
            <a:extLst>
              <a:ext uri="{FF2B5EF4-FFF2-40B4-BE49-F238E27FC236}">
                <a16:creationId xmlns:a16="http://schemas.microsoft.com/office/drawing/2014/main" id="{C5E0A6E1-6C45-B6E7-75BB-91E467158110}"/>
              </a:ext>
            </a:extLst>
          </p:cNvPr>
          <p:cNvSpPr/>
          <p:nvPr/>
        </p:nvSpPr>
        <p:spPr>
          <a:xfrm>
            <a:off x="8455162" y="5300071"/>
            <a:ext cx="368300" cy="670741"/>
          </a:xfrm>
          <a:prstGeom prst="ellipse">
            <a:avLst/>
          </a:prstGeom>
          <a:solidFill>
            <a:srgbClr val="F375CF"/>
          </a:solidFill>
          <a:ln>
            <a:solidFill>
              <a:srgbClr val="F375C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ln>
                <a:solidFill>
                  <a:srgbClr val="F375CF"/>
                </a:solidFill>
              </a:ln>
            </a:endParaRPr>
          </a:p>
        </p:txBody>
      </p:sp>
      <p:pic>
        <p:nvPicPr>
          <p:cNvPr id="11" name="Picture 5" descr="Vorm">
            <a:extLst>
              <a:ext uri="{FF2B5EF4-FFF2-40B4-BE49-F238E27FC236}">
                <a16:creationId xmlns:a16="http://schemas.microsoft.com/office/drawing/2014/main" id="{2846560F-3A4A-EF44-8A34-9FEB23362D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7583" y="5195776"/>
            <a:ext cx="828675" cy="828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Gelijkbenige driehoek 13">
            <a:extLst>
              <a:ext uri="{FF2B5EF4-FFF2-40B4-BE49-F238E27FC236}">
                <a16:creationId xmlns:a16="http://schemas.microsoft.com/office/drawing/2014/main" id="{499886E9-1F1D-0C05-DB82-8CE4E4FC3353}"/>
              </a:ext>
            </a:extLst>
          </p:cNvPr>
          <p:cNvSpPr/>
          <p:nvPr/>
        </p:nvSpPr>
        <p:spPr>
          <a:xfrm>
            <a:off x="9465146" y="5408786"/>
            <a:ext cx="469539" cy="406399"/>
          </a:xfrm>
          <a:prstGeom prst="triangle">
            <a:avLst>
              <a:gd name="adj" fmla="val 50000"/>
            </a:avLst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5" name="Gelijkbenige driehoek 14">
            <a:extLst>
              <a:ext uri="{FF2B5EF4-FFF2-40B4-BE49-F238E27FC236}">
                <a16:creationId xmlns:a16="http://schemas.microsoft.com/office/drawing/2014/main" id="{4C7B9A27-B21B-72AD-F194-C26C619F4284}"/>
              </a:ext>
            </a:extLst>
          </p:cNvPr>
          <p:cNvSpPr/>
          <p:nvPr/>
        </p:nvSpPr>
        <p:spPr>
          <a:xfrm>
            <a:off x="9465144" y="5577337"/>
            <a:ext cx="469541" cy="406401"/>
          </a:xfrm>
          <a:prstGeom prst="triangle">
            <a:avLst>
              <a:gd name="adj" fmla="val 50000"/>
            </a:avLst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16938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21" grpId="0" animBg="1"/>
      <p:bldP spid="24" grpId="0" animBg="1"/>
      <p:bldP spid="27" grpId="0" animBg="1"/>
      <p:bldP spid="28" grpId="0" animBg="1"/>
      <p:bldP spid="6" grpId="0"/>
      <p:bldP spid="4" grpId="0" animBg="1"/>
      <p:bldP spid="14" grpId="0" animBg="1"/>
      <p:bldP spid="15" grpId="0" animBg="1"/>
    </p:bldLst>
  </p:timing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171312"/>
      </a:dk2>
      <a:lt2>
        <a:srgbClr val="F7F0DF"/>
      </a:lt2>
      <a:accent1>
        <a:srgbClr val="53AE6E"/>
      </a:accent1>
      <a:accent2>
        <a:srgbClr val="326267"/>
      </a:accent2>
      <a:accent3>
        <a:srgbClr val="C5C34A"/>
      </a:accent3>
      <a:accent4>
        <a:srgbClr val="BF6546"/>
      </a:accent4>
      <a:accent5>
        <a:srgbClr val="81B5A8"/>
      </a:accent5>
      <a:accent6>
        <a:srgbClr val="636455"/>
      </a:accent6>
      <a:hlink>
        <a:srgbClr val="81B5A8"/>
      </a:hlink>
      <a:folHlink>
        <a:srgbClr val="936888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A1A3E1F0-B5EF-49C5-810A-B1B32AEDDC8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861</Words>
  <Application>Microsoft Office PowerPoint</Application>
  <PresentationFormat>Breedbeeld</PresentationFormat>
  <Paragraphs>194</Paragraphs>
  <Slides>23</Slides>
  <Notes>8</Notes>
  <HiddenSlides>3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23</vt:i4>
      </vt:variant>
    </vt:vector>
  </HeadingPairs>
  <TitlesOfParts>
    <vt:vector size="28" baseType="lpstr">
      <vt:lpstr>Arial</vt:lpstr>
      <vt:lpstr>Calibri</vt:lpstr>
      <vt:lpstr>Gill Sans MT</vt:lpstr>
      <vt:lpstr>Impact</vt:lpstr>
      <vt:lpstr>Badge</vt:lpstr>
      <vt:lpstr>CodeTaal</vt:lpstr>
      <vt:lpstr>Vorige les:</vt:lpstr>
      <vt:lpstr>oefenen</vt:lpstr>
      <vt:lpstr>oefenen</vt:lpstr>
      <vt:lpstr>oefenen</vt:lpstr>
      <vt:lpstr>oefenen</vt:lpstr>
      <vt:lpstr>oefenen</vt:lpstr>
      <vt:lpstr>oefenen</vt:lpstr>
      <vt:lpstr>Weet je dit nog?</vt:lpstr>
      <vt:lpstr>Deze les:</vt:lpstr>
      <vt:lpstr>Klassikale discussie</vt:lpstr>
      <vt:lpstr>Bepalingen van tijd</vt:lpstr>
      <vt:lpstr>Uitzondering</vt:lpstr>
      <vt:lpstr>Voorbeelden</vt:lpstr>
      <vt:lpstr>Voorbeelden</vt:lpstr>
      <vt:lpstr>Voorbeelden</vt:lpstr>
      <vt:lpstr>Voorbeelden</vt:lpstr>
      <vt:lpstr>Zinnen maken</vt:lpstr>
      <vt:lpstr>Zinnen Maken – Making sentences </vt:lpstr>
      <vt:lpstr>Zinnen Maken – Making sentences </vt:lpstr>
      <vt:lpstr>Conclusie</vt:lpstr>
      <vt:lpstr>Individueel oefenen</vt:lpstr>
      <vt:lpstr>Question of the day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CodeTaal</dc:title>
  <dc:creator>Zoe Optenberg</dc:creator>
  <cp:lastModifiedBy>Betül Boz</cp:lastModifiedBy>
  <cp:revision>64</cp:revision>
  <dcterms:created xsi:type="dcterms:W3CDTF">2021-11-18T15:10:42Z</dcterms:created>
  <dcterms:modified xsi:type="dcterms:W3CDTF">2022-12-13T13:46:46Z</dcterms:modified>
</cp:coreProperties>
</file>